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56" r:id="rId2"/>
    <p:sldId id="268" r:id="rId3"/>
    <p:sldId id="257" r:id="rId4"/>
    <p:sldId id="259" r:id="rId5"/>
    <p:sldId id="260" r:id="rId6"/>
    <p:sldId id="295" r:id="rId7"/>
    <p:sldId id="261" r:id="rId8"/>
    <p:sldId id="266" r:id="rId9"/>
    <p:sldId id="274" r:id="rId10"/>
    <p:sldId id="294" r:id="rId11"/>
    <p:sldId id="296" r:id="rId12"/>
    <p:sldId id="298" r:id="rId13"/>
    <p:sldId id="297" r:id="rId14"/>
    <p:sldId id="262" r:id="rId15"/>
    <p:sldId id="263" r:id="rId16"/>
    <p:sldId id="269" r:id="rId17"/>
    <p:sldId id="264" r:id="rId18"/>
    <p:sldId id="265" r:id="rId19"/>
    <p:sldId id="278" r:id="rId20"/>
    <p:sldId id="270" r:id="rId21"/>
    <p:sldId id="279" r:id="rId22"/>
    <p:sldId id="282" r:id="rId23"/>
    <p:sldId id="284" r:id="rId24"/>
    <p:sldId id="285" r:id="rId25"/>
    <p:sldId id="286" r:id="rId26"/>
    <p:sldId id="288" r:id="rId27"/>
    <p:sldId id="289" r:id="rId28"/>
    <p:sldId id="290" r:id="rId29"/>
    <p:sldId id="291" r:id="rId30"/>
    <p:sldId id="271" r:id="rId31"/>
    <p:sldId id="292" r:id="rId32"/>
    <p:sldId id="293" r:id="rId33"/>
    <p:sldId id="273" r:id="rId34"/>
    <p:sldId id="272" r:id="rId35"/>
    <p:sldId id="275" r:id="rId36"/>
    <p:sldId id="276" r:id="rId37"/>
    <p:sldId id="280"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2637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19"/>
    <p:restoredTop sz="74818" autoAdjust="0"/>
  </p:normalViewPr>
  <p:slideViewPr>
    <p:cSldViewPr snapToGrid="0" snapToObjects="1">
      <p:cViewPr varScale="1">
        <p:scale>
          <a:sx n="106" d="100"/>
          <a:sy n="106" d="100"/>
        </p:scale>
        <p:origin x="1176" y="1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427CDF-2979-2B4C-81FA-97ABA84D4072}" type="datetimeFigureOut">
              <a:rPr lang="en-US" smtClean="0"/>
              <a:t>4/16/24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622F0-2449-2441-9D1B-24118271B4E6}" type="slidenum">
              <a:rPr lang="en-US" smtClean="0"/>
              <a:t>‹#›</a:t>
            </a:fld>
            <a:endParaRPr lang="en-US"/>
          </a:p>
        </p:txBody>
      </p:sp>
    </p:spTree>
    <p:extLst>
      <p:ext uri="{BB962C8B-B14F-4D97-AF65-F5344CB8AC3E}">
        <p14:creationId xmlns:p14="http://schemas.microsoft.com/office/powerpoint/2010/main" val="17590672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UCPATH@EDUCATION.UCSB.EDU"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oiss.sa.ucsb.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1</a:t>
            </a:fld>
            <a:endParaRPr lang="en-US"/>
          </a:p>
        </p:txBody>
      </p:sp>
    </p:spTree>
    <p:extLst>
      <p:ext uri="{BB962C8B-B14F-4D97-AF65-F5344CB8AC3E}">
        <p14:creationId xmlns:p14="http://schemas.microsoft.com/office/powerpoint/2010/main" val="1850770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GSR1 = first year of graduate school here</a:t>
            </a:r>
          </a:p>
          <a:p>
            <a:r>
              <a:rPr lang="en-US" dirty="0"/>
              <a:t>GSR2= second year</a:t>
            </a:r>
          </a:p>
          <a:p>
            <a:r>
              <a:rPr lang="en-US" dirty="0"/>
              <a:t>GSR3 = third year until you pass qualifying exams and become ABD</a:t>
            </a:r>
          </a:p>
          <a:p>
            <a:r>
              <a:rPr lang="en-US" dirty="0"/>
              <a:t>GSR4 = after passing qualifying examinations</a:t>
            </a:r>
          </a:p>
          <a:p>
            <a:endParaRPr lang="en-US" dirty="0"/>
          </a:p>
          <a:p>
            <a:r>
              <a:rPr lang="en-US" dirty="0"/>
              <a:t>The salaries above are at 100% FTE. To determine your salary multiple your FTE by the salary (e.g., 50% GSR1 = .5 x $3,457 monthly)</a:t>
            </a:r>
          </a:p>
          <a:p>
            <a:r>
              <a:rPr lang="en-US" dirty="0"/>
              <a:t>Teaching Associate positions are about $2,000 more than Teaching Assistant positions annually 100% FTE (see web link for details)</a:t>
            </a:r>
          </a:p>
        </p:txBody>
      </p:sp>
      <p:sp>
        <p:nvSpPr>
          <p:cNvPr id="4" name="Slide Number Placeholder 3"/>
          <p:cNvSpPr>
            <a:spLocks noGrp="1"/>
          </p:cNvSpPr>
          <p:nvPr>
            <p:ph type="sldNum" sz="quarter" idx="5"/>
          </p:nvPr>
        </p:nvSpPr>
        <p:spPr/>
        <p:txBody>
          <a:bodyPr/>
          <a:lstStyle/>
          <a:p>
            <a:fld id="{B81622F0-2449-2441-9D1B-24118271B4E6}" type="slidenum">
              <a:rPr lang="en-US" smtClean="0"/>
              <a:t>10</a:t>
            </a:fld>
            <a:endParaRPr lang="en-US"/>
          </a:p>
        </p:txBody>
      </p:sp>
    </p:spTree>
    <p:extLst>
      <p:ext uri="{BB962C8B-B14F-4D97-AF65-F5344CB8AC3E}">
        <p14:creationId xmlns:p14="http://schemas.microsoft.com/office/powerpoint/2010/main" val="31671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GSR1 = first year of graduate school here</a:t>
            </a:r>
          </a:p>
          <a:p>
            <a:r>
              <a:rPr lang="en-US" dirty="0"/>
              <a:t>GSR2= second year</a:t>
            </a:r>
          </a:p>
          <a:p>
            <a:r>
              <a:rPr lang="en-US" dirty="0"/>
              <a:t>GSR3 = third year until you pass qualifying exams and become ABD</a:t>
            </a:r>
          </a:p>
          <a:p>
            <a:r>
              <a:rPr lang="en-US" dirty="0"/>
              <a:t>GSR4 = after passing qualifying examinations</a:t>
            </a:r>
          </a:p>
          <a:p>
            <a:endParaRPr lang="en-US" dirty="0"/>
          </a:p>
          <a:p>
            <a:r>
              <a:rPr lang="en-US" dirty="0"/>
              <a:t>The salaries above are at 100% FTE. To determine your salary multiple your FTE by the salary (e.g., 50% GSR1 = .5 x $3,457 monthly)</a:t>
            </a:r>
          </a:p>
          <a:p>
            <a:r>
              <a:rPr lang="en-US" dirty="0"/>
              <a:t>Teaching Associate positions are about $2,000 more than Teaching Assistant positions annually 100% FTE (see web link for details)</a:t>
            </a:r>
          </a:p>
        </p:txBody>
      </p:sp>
      <p:sp>
        <p:nvSpPr>
          <p:cNvPr id="4" name="Slide Number Placeholder 3"/>
          <p:cNvSpPr>
            <a:spLocks noGrp="1"/>
          </p:cNvSpPr>
          <p:nvPr>
            <p:ph type="sldNum" sz="quarter" idx="5"/>
          </p:nvPr>
        </p:nvSpPr>
        <p:spPr/>
        <p:txBody>
          <a:bodyPr/>
          <a:lstStyle/>
          <a:p>
            <a:fld id="{B81622F0-2449-2441-9D1B-24118271B4E6}" type="slidenum">
              <a:rPr lang="en-US" smtClean="0"/>
              <a:t>11</a:t>
            </a:fld>
            <a:endParaRPr lang="en-US"/>
          </a:p>
        </p:txBody>
      </p:sp>
    </p:spTree>
    <p:extLst>
      <p:ext uri="{BB962C8B-B14F-4D97-AF65-F5344CB8AC3E}">
        <p14:creationId xmlns:p14="http://schemas.microsoft.com/office/powerpoint/2010/main" val="419961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GSR1 = first year of graduate school here</a:t>
            </a:r>
          </a:p>
          <a:p>
            <a:r>
              <a:rPr lang="en-US" dirty="0"/>
              <a:t>GSR2= second year</a:t>
            </a:r>
          </a:p>
          <a:p>
            <a:r>
              <a:rPr lang="en-US" dirty="0"/>
              <a:t>GSR3 = third year until you pass qualifying exams and become ABD</a:t>
            </a:r>
          </a:p>
          <a:p>
            <a:r>
              <a:rPr lang="en-US" dirty="0"/>
              <a:t>GSR4 = after passing qualifying examinations</a:t>
            </a:r>
          </a:p>
          <a:p>
            <a:endParaRPr lang="en-US" dirty="0"/>
          </a:p>
          <a:p>
            <a:r>
              <a:rPr lang="en-US" dirty="0"/>
              <a:t>The salaries above are at 100% FTE. To determine your salary multiple your FTE by the salary (e.g., 50% GSR1 = .5 x $3,457 monthly)</a:t>
            </a:r>
          </a:p>
          <a:p>
            <a:r>
              <a:rPr lang="en-US" dirty="0"/>
              <a:t>Teaching Associate positions are about $2,000 more than Teaching Assistant positions annually 100% FTE (see web link for details)</a:t>
            </a:r>
          </a:p>
        </p:txBody>
      </p:sp>
      <p:sp>
        <p:nvSpPr>
          <p:cNvPr id="4" name="Slide Number Placeholder 3"/>
          <p:cNvSpPr>
            <a:spLocks noGrp="1"/>
          </p:cNvSpPr>
          <p:nvPr>
            <p:ph type="sldNum" sz="quarter" idx="5"/>
          </p:nvPr>
        </p:nvSpPr>
        <p:spPr/>
        <p:txBody>
          <a:bodyPr/>
          <a:lstStyle/>
          <a:p>
            <a:fld id="{B81622F0-2449-2441-9D1B-24118271B4E6}" type="slidenum">
              <a:rPr lang="en-US" smtClean="0"/>
              <a:t>13</a:t>
            </a:fld>
            <a:endParaRPr lang="en-US"/>
          </a:p>
        </p:txBody>
      </p:sp>
    </p:spTree>
    <p:extLst>
      <p:ext uri="{BB962C8B-B14F-4D97-AF65-F5344CB8AC3E}">
        <p14:creationId xmlns:p14="http://schemas.microsoft.com/office/powerpoint/2010/main" val="1669230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are combining</a:t>
            </a:r>
            <a:r>
              <a:rPr lang="en-US" baseline="0" dirty="0"/>
              <a:t> employment and the total exceeds 50% the system will kick you out during the process and require you complete the exception paperwork and then start the </a:t>
            </a:r>
            <a:r>
              <a:rPr lang="en-US" baseline="0" dirty="0" err="1"/>
              <a:t>UCPath</a:t>
            </a:r>
            <a:r>
              <a:rPr lang="en-US" baseline="0" dirty="0"/>
              <a:t> process again.</a:t>
            </a:r>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14</a:t>
            </a:fld>
            <a:endParaRPr lang="en-US"/>
          </a:p>
        </p:txBody>
      </p:sp>
    </p:spTree>
    <p:extLst>
      <p:ext uri="{BB962C8B-B14F-4D97-AF65-F5344CB8AC3E}">
        <p14:creationId xmlns:p14="http://schemas.microsoft.com/office/powerpoint/2010/main" val="272526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or your supervisor fail to sign</a:t>
            </a:r>
            <a:r>
              <a:rPr lang="en-US" baseline="0" dirty="0"/>
              <a:t> the timecard on time, the case goes to </a:t>
            </a:r>
            <a:r>
              <a:rPr lang="en-US" baseline="0" dirty="0" err="1"/>
              <a:t>UCPath</a:t>
            </a:r>
            <a:r>
              <a:rPr lang="en-US" baseline="0" dirty="0"/>
              <a:t> where it gets resolved in an unknown and often lengthy amount of time.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 Teaching Assistant, you are expected to work no more than 220 hours for an appointment at 50% time during the academic quarter, including no more than 40 hours in any one week or 8 hours in any one day. It is your responsibility to notify your Faculty Supervisor if you should exceed the approved number of hours set forth for the academic quarter. The Hiring Department either may increase the appointment percentage or may modify your work assignments such that the number of hours worked will be consistent to the appointment percentage/hours normally set forth. Any changes to your appointment is to be communicated in writing between you and the Hiring Department.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cap="small" baseline="0" dirty="0">
                <a:solidFill>
                  <a:schemeClr val="tx1"/>
                </a:solidFill>
                <a:effectLst/>
                <a:latin typeface="+mn-lt"/>
                <a:ea typeface="+mn-ea"/>
                <a:cs typeface="+mn-cs"/>
              </a:rPr>
              <a:t>Pay delays depend ON THE CAUSE, THE VOLUME.  IF PAY PROBLEM (UNDERPAID/OVERPAID), SEND EMAIL TO </a:t>
            </a:r>
            <a:r>
              <a:rPr lang="en-US" sz="1200" u="sng" kern="1200" cap="small" baseline="0" dirty="0">
                <a:solidFill>
                  <a:schemeClr val="tx1"/>
                </a:solidFill>
                <a:effectLst/>
                <a:latin typeface="+mn-lt"/>
                <a:ea typeface="+mn-ea"/>
                <a:cs typeface="+mn-cs"/>
                <a:hlinkClick r:id="rId3"/>
              </a:rPr>
              <a:t>UCPATH@EDUCATION.UCSB.EDU</a:t>
            </a:r>
            <a:r>
              <a:rPr lang="en-US" sz="1200" kern="1200" cap="small" baseline="0" dirty="0">
                <a:solidFill>
                  <a:schemeClr val="tx1"/>
                </a:solidFill>
                <a:effectLst/>
                <a:latin typeface="+mn-lt"/>
                <a:ea typeface="+mn-ea"/>
                <a:cs typeface="+mn-cs"/>
              </a:rPr>
              <a:t> WITH DETAILS AND PAY STUB IF APPLICABLE. THIS WILL BE REVIEWED AND NECESSARY ACTION TAKEN</a:t>
            </a:r>
          </a:p>
          <a:p>
            <a:r>
              <a:rPr lang="en-US" sz="1200" kern="1200" dirty="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15</a:t>
            </a:fld>
            <a:endParaRPr lang="en-US"/>
          </a:p>
        </p:txBody>
      </p:sp>
    </p:spTree>
    <p:extLst>
      <p:ext uri="{BB962C8B-B14F-4D97-AF65-F5344CB8AC3E}">
        <p14:creationId xmlns:p14="http://schemas.microsoft.com/office/powerpoint/2010/main" val="17078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16</a:t>
            </a:fld>
            <a:endParaRPr lang="en-US"/>
          </a:p>
        </p:txBody>
      </p:sp>
    </p:spTree>
    <p:extLst>
      <p:ext uri="{BB962C8B-B14F-4D97-AF65-F5344CB8AC3E}">
        <p14:creationId xmlns:p14="http://schemas.microsoft.com/office/powerpoint/2010/main" val="178104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17</a:t>
            </a:fld>
            <a:endParaRPr lang="en-US"/>
          </a:p>
        </p:txBody>
      </p:sp>
    </p:spTree>
    <p:extLst>
      <p:ext uri="{BB962C8B-B14F-4D97-AF65-F5344CB8AC3E}">
        <p14:creationId xmlns:p14="http://schemas.microsoft.com/office/powerpoint/2010/main" val="1105671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opportunity for a brief discussion</a:t>
            </a:r>
            <a:r>
              <a:rPr lang="en-US" baseline="0" dirty="0"/>
              <a:t> with the main point that faculty obtain research grants to support their research and train doctoral students in particular topic areas and methods. They typically fund only students they advise or who are in their topic area. </a:t>
            </a:r>
          </a:p>
          <a:p>
            <a:r>
              <a:rPr lang="en-US" baseline="0" dirty="0"/>
              <a:t>Students can provide input on what a GSR is like and how to network for a GSR if your advisor doesn’t provide that opportunity.</a:t>
            </a:r>
          </a:p>
          <a:p>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18</a:t>
            </a:fld>
            <a:endParaRPr lang="en-US"/>
          </a:p>
        </p:txBody>
      </p:sp>
    </p:spTree>
    <p:extLst>
      <p:ext uri="{BB962C8B-B14F-4D97-AF65-F5344CB8AC3E}">
        <p14:creationId xmlns:p14="http://schemas.microsoft.com/office/powerpoint/2010/main" val="2306166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19</a:t>
            </a:fld>
            <a:endParaRPr lang="en-US"/>
          </a:p>
        </p:txBody>
      </p:sp>
    </p:spTree>
    <p:extLst>
      <p:ext uri="{BB962C8B-B14F-4D97-AF65-F5344CB8AC3E}">
        <p14:creationId xmlns:p14="http://schemas.microsoft.com/office/powerpoint/2010/main" val="594610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opportunity for a brief discussion about Block Grants</a:t>
            </a:r>
            <a:r>
              <a:rPr lang="en-US" baseline="0" dirty="0"/>
              <a:t> and </a:t>
            </a:r>
            <a:r>
              <a:rPr lang="en-US" baseline="0" dirty="0" err="1"/>
              <a:t>Taships</a:t>
            </a:r>
            <a:r>
              <a:rPr lang="en-US" baseline="0" dirty="0"/>
              <a:t> broadly in ways that are not department specific.</a:t>
            </a:r>
          </a:p>
        </p:txBody>
      </p:sp>
      <p:sp>
        <p:nvSpPr>
          <p:cNvPr id="4" name="Slide Number Placeholder 3"/>
          <p:cNvSpPr>
            <a:spLocks noGrp="1"/>
          </p:cNvSpPr>
          <p:nvPr>
            <p:ph type="sldNum" sz="quarter" idx="10"/>
          </p:nvPr>
        </p:nvSpPr>
        <p:spPr/>
        <p:txBody>
          <a:bodyPr/>
          <a:lstStyle/>
          <a:p>
            <a:fld id="{B81622F0-2449-2441-9D1B-24118271B4E6}" type="slidenum">
              <a:rPr lang="en-US" smtClean="0"/>
              <a:t>20</a:t>
            </a:fld>
            <a:endParaRPr lang="en-US"/>
          </a:p>
        </p:txBody>
      </p:sp>
    </p:spTree>
    <p:extLst>
      <p:ext uri="{BB962C8B-B14F-4D97-AF65-F5344CB8AC3E}">
        <p14:creationId xmlns:p14="http://schemas.microsoft.com/office/powerpoint/2010/main" val="152240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2</a:t>
            </a:fld>
            <a:endParaRPr lang="en-US"/>
          </a:p>
        </p:txBody>
      </p:sp>
    </p:spTree>
    <p:extLst>
      <p:ext uri="{BB962C8B-B14F-4D97-AF65-F5344CB8AC3E}">
        <p14:creationId xmlns:p14="http://schemas.microsoft.com/office/powerpoint/2010/main" val="141134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21</a:t>
            </a:fld>
            <a:endParaRPr lang="en-US"/>
          </a:p>
        </p:txBody>
      </p:sp>
    </p:spTree>
    <p:extLst>
      <p:ext uri="{BB962C8B-B14F-4D97-AF65-F5344CB8AC3E}">
        <p14:creationId xmlns:p14="http://schemas.microsoft.com/office/powerpoint/2010/main" val="201672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22</a:t>
            </a:fld>
            <a:endParaRPr lang="en-US"/>
          </a:p>
        </p:txBody>
      </p:sp>
    </p:spTree>
    <p:extLst>
      <p:ext uri="{BB962C8B-B14F-4D97-AF65-F5344CB8AC3E}">
        <p14:creationId xmlns:p14="http://schemas.microsoft.com/office/powerpoint/2010/main" val="4131665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 this webpage has tons of funding resources</a:t>
            </a:r>
            <a:r>
              <a:rPr lang="en-US" baseline="0" dirty="0"/>
              <a:t> including workshops, grants, fellowships, and post graduate work options. You can get a regular email digest with announcements. </a:t>
            </a:r>
          </a:p>
          <a:p>
            <a:endParaRPr lang="en-US" baseline="0" dirty="0"/>
          </a:p>
          <a:p>
            <a:r>
              <a:rPr lang="en-US" baseline="0" dirty="0"/>
              <a:t>Note: Ryan Sims from Graduate Division stated that he is able to meet with anyone who is struggling financially and can help them with a plan and with accessing extensive resources for supporting students through any type of financial difficulty or crisis. </a:t>
            </a:r>
          </a:p>
          <a:p>
            <a:r>
              <a:rPr lang="en-US" b="1" dirty="0"/>
              <a:t>Ryan Sims, M.A. (he/him/his)</a:t>
            </a:r>
          </a:p>
          <a:p>
            <a:r>
              <a:rPr lang="en-US" dirty="0"/>
              <a:t>Academic Counselor &amp;</a:t>
            </a:r>
          </a:p>
          <a:p>
            <a:r>
              <a:rPr lang="en-US" dirty="0"/>
              <a:t>Associate Director, Academic Services</a:t>
            </a:r>
          </a:p>
          <a:p>
            <a:r>
              <a:rPr lang="en-US" dirty="0"/>
              <a:t>805-893-2068 (Office)</a:t>
            </a:r>
          </a:p>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Note</a:t>
            </a:r>
            <a:r>
              <a:rPr lang="en-US" baseline="0" dirty="0"/>
              <a:t> from Kelly </a:t>
            </a:r>
            <a:r>
              <a:rPr lang="en-US" baseline="0" dirty="0" err="1"/>
              <a:t>Hayton</a:t>
            </a:r>
            <a:r>
              <a:rPr lang="en-US" baseline="0" dirty="0"/>
              <a:t>: </a:t>
            </a:r>
            <a:r>
              <a:rPr lang="en-US" dirty="0"/>
              <a:t>Some funding sources need to go through the office of research and be submitted by an official from central campus so look into that and plan adequately to go through the appropriate process. Any</a:t>
            </a:r>
            <a:r>
              <a:rPr lang="en-US" baseline="0" dirty="0"/>
              <a:t> grant or fellowship that is administered through UCSB or that requires UC authorized signature needs to go through the Office of Research. Complete a SPOOF (at least 30 days prior to due date) to get started: https://ucsbeducation.az1.qualtrics.com/</a:t>
            </a:r>
            <a:r>
              <a:rPr lang="en-US" baseline="0" dirty="0" err="1"/>
              <a:t>jfe</a:t>
            </a:r>
            <a:r>
              <a:rPr lang="en-US" baseline="0" dirty="0"/>
              <a:t>/form/SV_6yuCSfVFNkmZhI1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23</a:t>
            </a:fld>
            <a:endParaRPr lang="en-US"/>
          </a:p>
        </p:txBody>
      </p:sp>
    </p:spTree>
    <p:extLst>
      <p:ext uri="{BB962C8B-B14F-4D97-AF65-F5344CB8AC3E}">
        <p14:creationId xmlns:p14="http://schemas.microsoft.com/office/powerpoint/2010/main" val="2959776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&amp; Karen &amp; Amy</a:t>
            </a:r>
          </a:p>
          <a:p>
            <a:endParaRPr lang="en-US" dirty="0"/>
          </a:p>
          <a:p>
            <a:r>
              <a:rPr lang="en-US" dirty="0"/>
              <a:t>This slide is to help provide context for fellowship support.</a:t>
            </a:r>
          </a:p>
          <a:p>
            <a:endParaRPr lang="en-US" dirty="0"/>
          </a:p>
          <a:p>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24</a:t>
            </a:fld>
            <a:endParaRPr lang="en-US"/>
          </a:p>
        </p:txBody>
      </p:sp>
    </p:spTree>
    <p:extLst>
      <p:ext uri="{BB962C8B-B14F-4D97-AF65-F5344CB8AC3E}">
        <p14:creationId xmlns:p14="http://schemas.microsoft.com/office/powerpoint/2010/main" val="2458715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 &amp; Karen</a:t>
            </a:r>
          </a:p>
          <a:p>
            <a:endParaRPr lang="en-US" dirty="0"/>
          </a:p>
          <a:p>
            <a:r>
              <a:rPr lang="en-US" dirty="0"/>
              <a:t>http://</a:t>
            </a:r>
            <a:r>
              <a:rPr lang="en-US" dirty="0" err="1"/>
              <a:t>www.graddiv.ucsb.edu</a:t>
            </a:r>
            <a:r>
              <a:rPr lang="en-US" dirty="0"/>
              <a:t>/forms/Competitions2020</a:t>
            </a:r>
          </a:p>
          <a:p>
            <a:endParaRPr lang="en-US" dirty="0"/>
          </a:p>
          <a:p>
            <a:r>
              <a:rPr lang="en-US" dirty="0"/>
              <a:t>Complete</a:t>
            </a:r>
            <a:r>
              <a:rPr lang="en-US" baseline="0" dirty="0"/>
              <a:t> your qualifying exams by March in order to be eligible for prestigious and very supportive dissertation fellowships!</a:t>
            </a:r>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25</a:t>
            </a:fld>
            <a:endParaRPr lang="en-US"/>
          </a:p>
        </p:txBody>
      </p:sp>
    </p:spTree>
    <p:extLst>
      <p:ext uri="{BB962C8B-B14F-4D97-AF65-F5344CB8AC3E}">
        <p14:creationId xmlns:p14="http://schemas.microsoft.com/office/powerpoint/2010/main" val="3449595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&amp; Amy</a:t>
            </a:r>
          </a:p>
        </p:txBody>
      </p:sp>
      <p:sp>
        <p:nvSpPr>
          <p:cNvPr id="4" name="Slide Number Placeholder 3"/>
          <p:cNvSpPr>
            <a:spLocks noGrp="1"/>
          </p:cNvSpPr>
          <p:nvPr>
            <p:ph type="sldNum" sz="quarter" idx="10"/>
          </p:nvPr>
        </p:nvSpPr>
        <p:spPr/>
        <p:txBody>
          <a:bodyPr/>
          <a:lstStyle/>
          <a:p>
            <a:fld id="{B81622F0-2449-2441-9D1B-24118271B4E6}" type="slidenum">
              <a:rPr lang="en-US" smtClean="0"/>
              <a:t>26</a:t>
            </a:fld>
            <a:endParaRPr lang="en-US"/>
          </a:p>
        </p:txBody>
      </p:sp>
    </p:spTree>
    <p:extLst>
      <p:ext uri="{BB962C8B-B14F-4D97-AF65-F5344CB8AC3E}">
        <p14:creationId xmlns:p14="http://schemas.microsoft.com/office/powerpoint/2010/main" val="1175893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a:t>
            </a:r>
          </a:p>
        </p:txBody>
      </p:sp>
      <p:sp>
        <p:nvSpPr>
          <p:cNvPr id="4" name="Slide Number Placeholder 3"/>
          <p:cNvSpPr>
            <a:spLocks noGrp="1"/>
          </p:cNvSpPr>
          <p:nvPr>
            <p:ph type="sldNum" sz="quarter" idx="10"/>
          </p:nvPr>
        </p:nvSpPr>
        <p:spPr/>
        <p:txBody>
          <a:bodyPr/>
          <a:lstStyle/>
          <a:p>
            <a:fld id="{B81622F0-2449-2441-9D1B-24118271B4E6}" type="slidenum">
              <a:rPr lang="en-US" smtClean="0"/>
              <a:t>27</a:t>
            </a:fld>
            <a:endParaRPr lang="en-US"/>
          </a:p>
        </p:txBody>
      </p:sp>
    </p:spTree>
    <p:extLst>
      <p:ext uri="{BB962C8B-B14F-4D97-AF65-F5344CB8AC3E}">
        <p14:creationId xmlns:p14="http://schemas.microsoft.com/office/powerpoint/2010/main" val="417750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Jacob, Brenda &amp; Tania</a:t>
            </a:r>
            <a:r>
              <a:rPr lang="en-US" baseline="0" dirty="0"/>
              <a:t> </a:t>
            </a:r>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28</a:t>
            </a:fld>
            <a:endParaRPr lang="en-US"/>
          </a:p>
        </p:txBody>
      </p:sp>
    </p:spTree>
    <p:extLst>
      <p:ext uri="{BB962C8B-B14F-4D97-AF65-F5344CB8AC3E}">
        <p14:creationId xmlns:p14="http://schemas.microsoft.com/office/powerpoint/2010/main" val="19427949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a:t>
            </a:r>
          </a:p>
          <a:p>
            <a:endParaRPr lang="en-US" dirty="0"/>
          </a:p>
          <a:p>
            <a:r>
              <a:rPr lang="en-US" dirty="0"/>
              <a:t>Note: Departments must cover the costs of tuition and fees out of their departmental budget. </a:t>
            </a:r>
          </a:p>
          <a:p>
            <a:endParaRPr lang="en-US" dirty="0"/>
          </a:p>
          <a:p>
            <a:r>
              <a:rPr lang="en-US" b="1" dirty="0"/>
              <a:t>Finding a position outside the department: information</a:t>
            </a:r>
          </a:p>
          <a:p>
            <a:r>
              <a:rPr lang="en-US" b="1" dirty="0"/>
              <a:t>- To obtain a TA position outside the department</a:t>
            </a:r>
            <a:r>
              <a:rPr lang="en-US" b="1" baseline="0" dirty="0"/>
              <a:t> you can identify departments with available TA slots and contact them directly through email and/or an in person visit to apply. </a:t>
            </a:r>
            <a:endParaRPr lang="en-US" b="1" dirty="0"/>
          </a:p>
          <a:p>
            <a:r>
              <a:rPr lang="en-US" dirty="0"/>
              <a:t>According to Article 22 of the contract covering Academic Student Employment for UC graduate students, the University is required to begin posting all available ASE positions for the next year on the campus website. Although allocations for academic year 2020-21 are not yet available, please send us your estimates, and we will update the listing later as necessary. If you anticipate that all your positions will go to current or incoming ASEs in your department, you can let us know that you have "no positions currently available," and we will post that on the website. In particular, please verify your departmental contact information, even if you have no open positions.</a:t>
            </a:r>
          </a:p>
          <a:p>
            <a:endParaRPr lang="en-US" dirty="0"/>
          </a:p>
          <a:p>
            <a:r>
              <a:rPr lang="en-US" dirty="0"/>
              <a:t>Please send the following information for your department:</a:t>
            </a:r>
          </a:p>
          <a:p>
            <a:endParaRPr lang="en-US" dirty="0"/>
          </a:p>
          <a:p>
            <a:r>
              <a:rPr lang="en-US" dirty="0"/>
              <a:t>For SUMMER 2020</a:t>
            </a:r>
          </a:p>
          <a:p>
            <a:r>
              <a:rPr lang="en-US" dirty="0"/>
              <a:t>Type of position: Teaching Assistant, Associate, Reader, Remedial Tutor</a:t>
            </a:r>
          </a:p>
          <a:p>
            <a:r>
              <a:rPr lang="en-US" dirty="0"/>
              <a:t>Anticipated number of positions for each type</a:t>
            </a:r>
          </a:p>
          <a:p>
            <a:r>
              <a:rPr lang="en-US" dirty="0"/>
              <a:t>Name/phone number/email address of the contact person for the hiring department</a:t>
            </a:r>
          </a:p>
          <a:p>
            <a:endParaRPr lang="en-US" dirty="0"/>
          </a:p>
          <a:p>
            <a:r>
              <a:rPr lang="en-US" dirty="0"/>
              <a:t>For ACADEMIC YEAR 2020-21</a:t>
            </a:r>
          </a:p>
          <a:p>
            <a:endParaRPr lang="en-US" dirty="0"/>
          </a:p>
          <a:p>
            <a:r>
              <a:rPr lang="en-US" dirty="0"/>
              <a:t>Type of position: Teaching Assistant, Associate, Reader, Remedial Tutor</a:t>
            </a:r>
          </a:p>
          <a:p>
            <a:r>
              <a:rPr lang="en-US" dirty="0"/>
              <a:t>Anticipated number of positions for each type</a:t>
            </a:r>
          </a:p>
          <a:p>
            <a:r>
              <a:rPr lang="en-US" dirty="0"/>
              <a:t>Name/phone number/email address of the contact person for the hiring department</a:t>
            </a:r>
          </a:p>
          <a:p>
            <a:endParaRPr lang="en-US" dirty="0"/>
          </a:p>
          <a:p>
            <a:r>
              <a:rPr lang="en-US" dirty="0"/>
              <a:t>The listings will be posted on the Office of Academic Personnel’s website at:</a:t>
            </a:r>
          </a:p>
          <a:p>
            <a:endParaRPr lang="en-US" dirty="0"/>
          </a:p>
          <a:p>
            <a:r>
              <a:rPr lang="en-US" dirty="0"/>
              <a:t>https://</a:t>
            </a:r>
            <a:r>
              <a:rPr lang="en-US" dirty="0" err="1"/>
              <a:t>ap.ucsb.edu</a:t>
            </a:r>
            <a:r>
              <a:rPr lang="en-US" dirty="0"/>
              <a:t>/</a:t>
            </a:r>
            <a:r>
              <a:rPr lang="en-US" dirty="0" err="1"/>
              <a:t>resources.for.prospective.employees</a:t>
            </a:r>
            <a:r>
              <a:rPr lang="en-US" dirty="0"/>
              <a:t>/</a:t>
            </a:r>
            <a:r>
              <a:rPr lang="en-US" dirty="0" err="1"/>
              <a:t>graduate.student.academic.appointments</a:t>
            </a:r>
            <a:r>
              <a:rPr lang="en-US" dirty="0"/>
              <a:t>/</a:t>
            </a:r>
          </a:p>
        </p:txBody>
      </p:sp>
      <p:sp>
        <p:nvSpPr>
          <p:cNvPr id="4" name="Slide Number Placeholder 3"/>
          <p:cNvSpPr>
            <a:spLocks noGrp="1"/>
          </p:cNvSpPr>
          <p:nvPr>
            <p:ph type="sldNum" sz="quarter" idx="10"/>
          </p:nvPr>
        </p:nvSpPr>
        <p:spPr/>
        <p:txBody>
          <a:bodyPr/>
          <a:lstStyle/>
          <a:p>
            <a:fld id="{B81622F0-2449-2441-9D1B-24118271B4E6}" type="slidenum">
              <a:rPr lang="en-US" smtClean="0"/>
              <a:t>29</a:t>
            </a:fld>
            <a:endParaRPr lang="en-US"/>
          </a:p>
        </p:txBody>
      </p:sp>
    </p:spTree>
    <p:extLst>
      <p:ext uri="{BB962C8B-B14F-4D97-AF65-F5344CB8AC3E}">
        <p14:creationId xmlns:p14="http://schemas.microsoft.com/office/powerpoint/2010/main" val="2652083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Jill/Ryan</a:t>
            </a:r>
          </a:p>
        </p:txBody>
      </p:sp>
      <p:sp>
        <p:nvSpPr>
          <p:cNvPr id="4" name="Slide Number Placeholder 3"/>
          <p:cNvSpPr>
            <a:spLocks noGrp="1"/>
          </p:cNvSpPr>
          <p:nvPr>
            <p:ph type="sldNum" sz="quarter" idx="10"/>
          </p:nvPr>
        </p:nvSpPr>
        <p:spPr/>
        <p:txBody>
          <a:bodyPr/>
          <a:lstStyle/>
          <a:p>
            <a:fld id="{B81622F0-2449-2441-9D1B-24118271B4E6}" type="slidenum">
              <a:rPr lang="en-US" smtClean="0"/>
              <a:t>30</a:t>
            </a:fld>
            <a:endParaRPr lang="en-US"/>
          </a:p>
        </p:txBody>
      </p:sp>
    </p:spTree>
    <p:extLst>
      <p:ext uri="{BB962C8B-B14F-4D97-AF65-F5344CB8AC3E}">
        <p14:creationId xmlns:p14="http://schemas.microsoft.com/office/powerpoint/2010/main" val="1312803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3</a:t>
            </a:fld>
            <a:endParaRPr lang="en-US"/>
          </a:p>
        </p:txBody>
      </p:sp>
    </p:spTree>
    <p:extLst>
      <p:ext uri="{BB962C8B-B14F-4D97-AF65-F5344CB8AC3E}">
        <p14:creationId xmlns:p14="http://schemas.microsoft.com/office/powerpoint/2010/main" val="3003564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Ryan Sims from Graduate Division Presenting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The UCSB Financial Crisis Response Team </a:t>
            </a:r>
            <a:r>
              <a:rPr lang="en-US" dirty="0"/>
              <a:t>exists to assist students who are facing a financial crisis or urgent financial need. This effort aims to assist undergraduate and graduate students who are facing significant financial difficulties that jeopardize their path to graduation. The team works closely to evaluate, respond, and support students in crisis in a streamlined and timely manner.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The GSA Emergency Relief Grant </a:t>
            </a:r>
            <a:r>
              <a:rPr lang="en-US" dirty="0"/>
              <a:t>was approved by the UCSB graduate student body in 2011 and is designed to help graduate students who are experiencing sudden financial distress due to unforeseen circumstances. Examples of this type of hardship may include, but are not limited to, the loss of an immediate family member, medical emergency, or an unexpected loss of employment. The amount of an award ranges between $100 and $1000 depending upon individual circumstances. The amount to be awarded is decided by the GSA Emergency Grant Advisory Board. The eight member Advisory Board consists of campus administrators, staff, and members of the GSA executive council.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The Jack Canfield Student Medical Emergency Relief Fund (SMERF) </a:t>
            </a:r>
            <a:r>
              <a:rPr lang="en-US" dirty="0"/>
              <a:t>provides grants to students with expenses related to medical, dental, psychological, and optical emergencies.  For the purpose of this fund, a medical emergency is a condition, injury, or illness that poses a risk to a person’s life, long-term health, or well-being and requires timely intervention.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Prescription or medical care cost related to on-going, non emergency conditions are NOT Covered.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For all Dental requests we need the recommendation from student health dental to provide SMERF assistance. If this is a dental request/emergency please contact Student Health Dental @ http://</a:t>
            </a:r>
            <a:r>
              <a:rPr lang="en-US" dirty="0" err="1"/>
              <a:t>studenthealth.sa.ucsb.edu</a:t>
            </a:r>
            <a:r>
              <a:rPr lang="en-US" dirty="0"/>
              <a:t>/medical-services/dental-care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All requests are evaluated on a case-by-case basis.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Childcare</a:t>
            </a:r>
            <a:r>
              <a:rPr lang="en-US" b="1" baseline="0" dirty="0"/>
              <a:t> Grants</a:t>
            </a: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Approved graduate students with single-child households will receive an award of $300; graduate students with more than one child will receive an award of $150 per additional child ($300 for a single-child house, $450 for a 2-child house, etc.). Grants are limited to one award per graduate student per quarter, with a maximum of five awards allowed during a student’s academic tenure at UCSB.</a:t>
            </a:r>
          </a:p>
        </p:txBody>
      </p:sp>
      <p:sp>
        <p:nvSpPr>
          <p:cNvPr id="4" name="Slide Number Placeholder 3"/>
          <p:cNvSpPr>
            <a:spLocks noGrp="1"/>
          </p:cNvSpPr>
          <p:nvPr>
            <p:ph type="sldNum" sz="quarter" idx="10"/>
          </p:nvPr>
        </p:nvSpPr>
        <p:spPr/>
        <p:txBody>
          <a:bodyPr/>
          <a:lstStyle/>
          <a:p>
            <a:fld id="{B81622F0-2449-2441-9D1B-24118271B4E6}" type="slidenum">
              <a:rPr lang="en-US" smtClean="0"/>
              <a:t>31</a:t>
            </a:fld>
            <a:endParaRPr lang="en-US"/>
          </a:p>
        </p:txBody>
      </p:sp>
    </p:spTree>
    <p:extLst>
      <p:ext uri="{BB962C8B-B14F-4D97-AF65-F5344CB8AC3E}">
        <p14:creationId xmlns:p14="http://schemas.microsoft.com/office/powerpoint/2010/main" val="7486016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622F0-2449-2441-9D1B-24118271B4E6}" type="slidenum">
              <a:rPr lang="en-US" smtClean="0"/>
              <a:t>32</a:t>
            </a:fld>
            <a:endParaRPr lang="en-US"/>
          </a:p>
        </p:txBody>
      </p:sp>
    </p:spTree>
    <p:extLst>
      <p:ext uri="{BB962C8B-B14F-4D97-AF65-F5344CB8AC3E}">
        <p14:creationId xmlns:p14="http://schemas.microsoft.com/office/powerpoint/2010/main" val="2654777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33</a:t>
            </a:fld>
            <a:endParaRPr lang="en-US"/>
          </a:p>
        </p:txBody>
      </p:sp>
    </p:spTree>
    <p:extLst>
      <p:ext uri="{BB962C8B-B14F-4D97-AF65-F5344CB8AC3E}">
        <p14:creationId xmlns:p14="http://schemas.microsoft.com/office/powerpoint/2010/main" val="281356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622F0-2449-2441-9D1B-24118271B4E6}" type="slidenum">
              <a:rPr lang="en-US" smtClean="0"/>
              <a:t>34</a:t>
            </a:fld>
            <a:endParaRPr lang="en-US"/>
          </a:p>
        </p:txBody>
      </p:sp>
    </p:spTree>
    <p:extLst>
      <p:ext uri="{BB962C8B-B14F-4D97-AF65-F5344CB8AC3E}">
        <p14:creationId xmlns:p14="http://schemas.microsoft.com/office/powerpoint/2010/main" val="1043997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622F0-2449-2441-9D1B-24118271B4E6}" type="slidenum">
              <a:rPr lang="en-US" smtClean="0"/>
              <a:t>35</a:t>
            </a:fld>
            <a:endParaRPr lang="en-US"/>
          </a:p>
        </p:txBody>
      </p:sp>
    </p:spTree>
    <p:extLst>
      <p:ext uri="{BB962C8B-B14F-4D97-AF65-F5344CB8AC3E}">
        <p14:creationId xmlns:p14="http://schemas.microsoft.com/office/powerpoint/2010/main" val="1043997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1622F0-2449-2441-9D1B-24118271B4E6}" type="slidenum">
              <a:rPr lang="en-US" smtClean="0"/>
              <a:t>36</a:t>
            </a:fld>
            <a:endParaRPr lang="en-US"/>
          </a:p>
        </p:txBody>
      </p:sp>
    </p:spTree>
    <p:extLst>
      <p:ext uri="{BB962C8B-B14F-4D97-AF65-F5344CB8AC3E}">
        <p14:creationId xmlns:p14="http://schemas.microsoft.com/office/powerpoint/2010/main" val="1043997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37</a:t>
            </a:fld>
            <a:endParaRPr lang="en-US"/>
          </a:p>
        </p:txBody>
      </p:sp>
    </p:spTree>
    <p:extLst>
      <p:ext uri="{BB962C8B-B14F-4D97-AF65-F5344CB8AC3E}">
        <p14:creationId xmlns:p14="http://schemas.microsoft.com/office/powerpoint/2010/main" val="33752923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38</a:t>
            </a:fld>
            <a:endParaRPr lang="en-US"/>
          </a:p>
        </p:txBody>
      </p:sp>
    </p:spTree>
    <p:extLst>
      <p:ext uri="{BB962C8B-B14F-4D97-AF65-F5344CB8AC3E}">
        <p14:creationId xmlns:p14="http://schemas.microsoft.com/office/powerpoint/2010/main" val="428851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1622F0-2449-2441-9D1B-24118271B4E6}" type="slidenum">
              <a:rPr lang="en-US" smtClean="0"/>
              <a:t>4</a:t>
            </a:fld>
            <a:endParaRPr lang="en-US"/>
          </a:p>
        </p:txBody>
      </p:sp>
    </p:spTree>
    <p:extLst>
      <p:ext uri="{BB962C8B-B14F-4D97-AF65-F5344CB8AC3E}">
        <p14:creationId xmlns:p14="http://schemas.microsoft.com/office/powerpoint/2010/main" val="993663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5</a:t>
            </a:fld>
            <a:endParaRPr lang="en-US"/>
          </a:p>
        </p:txBody>
      </p:sp>
    </p:spTree>
    <p:extLst>
      <p:ext uri="{BB962C8B-B14F-4D97-AF65-F5344CB8AC3E}">
        <p14:creationId xmlns:p14="http://schemas.microsoft.com/office/powerpoint/2010/main" val="1945428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All appointments or combined appointments are limited to 50% time (an average of 20 hours per week) during the academic terms. An exception may be granted by the home department for a graduate student to be compensated for a maximum of 75%; appointments above 75% require Graduate Division approval (see the exception process below). The 50% time restriction will apply without exception for Associates and international students, dependent upon their visa type or country of origin (consult the </a:t>
            </a:r>
            <a:r>
              <a:rPr lang="en-US" sz="1200" kern="1200" dirty="0">
                <a:solidFill>
                  <a:schemeClr val="tx1"/>
                </a:solidFill>
                <a:effectLst/>
                <a:latin typeface="+mn-lt"/>
                <a:ea typeface="+mn-ea"/>
                <a:cs typeface="+mn-cs"/>
                <a:hlinkClick r:id="rId3"/>
              </a:rPr>
              <a:t>Office of International Students and Scholars</a:t>
            </a:r>
            <a:r>
              <a:rPr lang="en-US" sz="1200" kern="1200" dirty="0">
                <a:solidFill>
                  <a:schemeClr val="tx1"/>
                </a:solidFill>
                <a:effectLst/>
                <a:latin typeface="+mn-lt"/>
                <a:ea typeface="+mn-ea"/>
                <a:cs typeface="+mn-cs"/>
              </a:rPr>
              <a:t> for further information). All continuing students may work 100% time during the summer, </a:t>
            </a:r>
            <a:r>
              <a:rPr lang="en-US" sz="1200" b="1" kern="1200" dirty="0">
                <a:solidFill>
                  <a:schemeClr val="tx1"/>
                </a:solidFill>
                <a:effectLst/>
                <a:latin typeface="+mn-lt"/>
                <a:ea typeface="+mn-ea"/>
                <a:cs typeface="+mn-cs"/>
              </a:rPr>
              <a:t>provided they were registered and paid fees for the immediately</a:t>
            </a:r>
            <a:r>
              <a:rPr lang="en-US" sz="1200" kern="1200" dirty="0">
                <a:solidFill>
                  <a:schemeClr val="tx1"/>
                </a:solidFill>
                <a:effectLst/>
                <a:latin typeface="+mn-lt"/>
                <a:ea typeface="+mn-ea"/>
                <a:cs typeface="+mn-cs"/>
              </a:rPr>
              <a:t> preceding spring quarter.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can become a Teaching Associate after being a teaching assistant for 3 courses and having earned a master’s degree. Teaching Associates are the instructor </a:t>
            </a:r>
            <a:r>
              <a:rPr lang="en-US" sz="1200" kern="1200">
                <a:solidFill>
                  <a:schemeClr val="tx1"/>
                </a:solidFill>
                <a:effectLst/>
                <a:latin typeface="+mn-lt"/>
                <a:ea typeface="+mn-ea"/>
                <a:cs typeface="+mn-cs"/>
              </a:rPr>
              <a:t>of record.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6</a:t>
            </a:fld>
            <a:endParaRPr lang="en-US"/>
          </a:p>
        </p:txBody>
      </p:sp>
    </p:spTree>
    <p:extLst>
      <p:ext uri="{BB962C8B-B14F-4D97-AF65-F5344CB8AC3E}">
        <p14:creationId xmlns:p14="http://schemas.microsoft.com/office/powerpoint/2010/main" val="187308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622F0-2449-2441-9D1B-24118271B4E6}" type="slidenum">
              <a:rPr lang="en-US" smtClean="0"/>
              <a:t>7</a:t>
            </a:fld>
            <a:endParaRPr lang="en-US"/>
          </a:p>
        </p:txBody>
      </p:sp>
    </p:spTree>
    <p:extLst>
      <p:ext uri="{BB962C8B-B14F-4D97-AF65-F5344CB8AC3E}">
        <p14:creationId xmlns:p14="http://schemas.microsoft.com/office/powerpoint/2010/main" val="282726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work breaks. </a:t>
            </a:r>
          </a:p>
        </p:txBody>
      </p:sp>
      <p:sp>
        <p:nvSpPr>
          <p:cNvPr id="4" name="Slide Number Placeholder 3"/>
          <p:cNvSpPr>
            <a:spLocks noGrp="1"/>
          </p:cNvSpPr>
          <p:nvPr>
            <p:ph type="sldNum" sz="quarter" idx="10"/>
          </p:nvPr>
        </p:nvSpPr>
        <p:spPr/>
        <p:txBody>
          <a:bodyPr/>
          <a:lstStyle/>
          <a:p>
            <a:fld id="{B81622F0-2449-2441-9D1B-24118271B4E6}" type="slidenum">
              <a:rPr lang="en-US" smtClean="0"/>
              <a:t>8</a:t>
            </a:fld>
            <a:endParaRPr lang="en-US"/>
          </a:p>
        </p:txBody>
      </p:sp>
    </p:spTree>
    <p:extLst>
      <p:ext uri="{BB962C8B-B14F-4D97-AF65-F5344CB8AC3E}">
        <p14:creationId xmlns:p14="http://schemas.microsoft.com/office/powerpoint/2010/main" val="121601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salaries above are at 100% FTE. To determine your salary multiple your FTE by the salary (e.g., 50% GSR1 = .5 x $3,457 monthly)</a:t>
            </a:r>
          </a:p>
          <a:p>
            <a:r>
              <a:rPr lang="en-US" dirty="0"/>
              <a:t>Teaching Associate positions are about $2,000 more than Teaching Assistant positions annually 100% FTE (see web link for details)</a:t>
            </a:r>
          </a:p>
        </p:txBody>
      </p:sp>
      <p:sp>
        <p:nvSpPr>
          <p:cNvPr id="4" name="Slide Number Placeholder 3"/>
          <p:cNvSpPr>
            <a:spLocks noGrp="1"/>
          </p:cNvSpPr>
          <p:nvPr>
            <p:ph type="sldNum" sz="quarter" idx="5"/>
          </p:nvPr>
        </p:nvSpPr>
        <p:spPr/>
        <p:txBody>
          <a:bodyPr/>
          <a:lstStyle/>
          <a:p>
            <a:fld id="{B81622F0-2449-2441-9D1B-24118271B4E6}" type="slidenum">
              <a:rPr lang="en-US" smtClean="0"/>
              <a:t>9</a:t>
            </a:fld>
            <a:endParaRPr lang="en-US"/>
          </a:p>
        </p:txBody>
      </p:sp>
    </p:spTree>
    <p:extLst>
      <p:ext uri="{BB962C8B-B14F-4D97-AF65-F5344CB8AC3E}">
        <p14:creationId xmlns:p14="http://schemas.microsoft.com/office/powerpoint/2010/main" val="970147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55783A-FD39-AB4B-A4CF-061D0A3DE88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A369B6D2-9FF3-674C-9E4E-8370983A4E65}" type="slidenum">
              <a:rPr lang="en-US" smtClean="0"/>
              <a:t>‹#›</a:t>
            </a:fld>
            <a:endParaRPr lang="en-US"/>
          </a:p>
        </p:txBody>
      </p:sp>
    </p:spTree>
    <p:extLst>
      <p:ext uri="{BB962C8B-B14F-4D97-AF65-F5344CB8AC3E}">
        <p14:creationId xmlns:p14="http://schemas.microsoft.com/office/powerpoint/2010/main" val="24779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5783A-FD39-AB4B-A4CF-061D0A3DE88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413715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5783A-FD39-AB4B-A4CF-061D0A3DE88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421248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55783A-FD39-AB4B-A4CF-061D0A3DE88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312170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55783A-FD39-AB4B-A4CF-061D0A3DE883}" type="datetimeFigureOut">
              <a:rPr lang="en-US" smtClean="0"/>
              <a:t>4/16/24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3120763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55783A-FD39-AB4B-A4CF-061D0A3DE88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39860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55783A-FD39-AB4B-A4CF-061D0A3DE883}" type="datetimeFigureOut">
              <a:rPr lang="en-US" smtClean="0"/>
              <a:t>4/16/24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251140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55783A-FD39-AB4B-A4CF-061D0A3DE883}" type="datetimeFigureOut">
              <a:rPr lang="en-US" smtClean="0"/>
              <a:t>4/16/24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3146468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555783A-FD39-AB4B-A4CF-061D0A3DE883}" type="datetimeFigureOut">
              <a:rPr lang="en-US" smtClean="0"/>
              <a:t>4/16/24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372218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55783A-FD39-AB4B-A4CF-061D0A3DE88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1811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55783A-FD39-AB4B-A4CF-061D0A3DE883}" type="datetimeFigureOut">
              <a:rPr lang="en-US" smtClean="0"/>
              <a:t>4/16/24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69B6D2-9FF3-674C-9E4E-8370983A4E65}" type="slidenum">
              <a:rPr lang="en-US" smtClean="0"/>
              <a:t>‹#›</a:t>
            </a:fld>
            <a:endParaRPr lang="en-US"/>
          </a:p>
        </p:txBody>
      </p:sp>
    </p:spTree>
    <p:extLst>
      <p:ext uri="{BB962C8B-B14F-4D97-AF65-F5344CB8AC3E}">
        <p14:creationId xmlns:p14="http://schemas.microsoft.com/office/powerpoint/2010/main" val="2711636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555783A-FD39-AB4B-A4CF-061D0A3DE883}" type="datetimeFigureOut">
              <a:rPr lang="en-US" smtClean="0"/>
              <a:t>4/16/24</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A369B6D2-9FF3-674C-9E4E-8370983A4E65}"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3938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xt-prod.graddiv.ucsb.edu/sites/default/files/2021-08/Fall%202021%20Quarterly%20Fees%20&amp;%20Fee%20Remission%20Schedul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imekeeping.ucsb.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raddiv.ucsb.edu/our-services/central-campus-fellowship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gsa.ucsb.edu/childcare-gran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gradpost.ucsb.edu/writ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gradpost.ucsb.edu/writers-ro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5E05-F935-0248-856A-E521A4B94F58}"/>
              </a:ext>
            </a:extLst>
          </p:cNvPr>
          <p:cNvSpPr>
            <a:spLocks noGrp="1"/>
          </p:cNvSpPr>
          <p:nvPr>
            <p:ph type="ctrTitle"/>
          </p:nvPr>
        </p:nvSpPr>
        <p:spPr>
          <a:xfrm>
            <a:off x="1057275" y="1500186"/>
            <a:ext cx="7800975" cy="2268559"/>
          </a:xfrm>
        </p:spPr>
        <p:txBody>
          <a:bodyPr>
            <a:normAutofit fontScale="90000"/>
          </a:bodyPr>
          <a:lstStyle/>
          <a:p>
            <a:r>
              <a:rPr lang="en-US" dirty="0"/>
              <a:t>Graduate Student Funding</a:t>
            </a:r>
            <a:br>
              <a:rPr lang="en-US" dirty="0"/>
            </a:br>
            <a:br>
              <a:rPr lang="en-US" dirty="0"/>
            </a:br>
            <a:br>
              <a:rPr lang="en-US" dirty="0"/>
            </a:br>
            <a:r>
              <a:rPr lang="en-US" dirty="0"/>
              <a:t>Fall 2023</a:t>
            </a:r>
            <a:br>
              <a:rPr lang="en-US" dirty="0"/>
            </a:br>
            <a:br>
              <a:rPr lang="en-US" dirty="0"/>
            </a:br>
            <a:endParaRPr lang="en-US" dirty="0"/>
          </a:p>
        </p:txBody>
      </p:sp>
      <p:sp>
        <p:nvSpPr>
          <p:cNvPr id="6" name="TextBox 5">
            <a:extLst>
              <a:ext uri="{FF2B5EF4-FFF2-40B4-BE49-F238E27FC236}">
                <a16:creationId xmlns:a16="http://schemas.microsoft.com/office/drawing/2014/main" id="{8222C18D-D312-1645-ADB0-5CA3C3FBC68F}"/>
              </a:ext>
            </a:extLst>
          </p:cNvPr>
          <p:cNvSpPr txBox="1"/>
          <p:nvPr/>
        </p:nvSpPr>
        <p:spPr>
          <a:xfrm>
            <a:off x="9017276" y="1827453"/>
            <a:ext cx="2943225" cy="3970318"/>
          </a:xfrm>
          <a:prstGeom prst="rect">
            <a:avLst/>
          </a:prstGeom>
          <a:noFill/>
        </p:spPr>
        <p:txBody>
          <a:bodyPr wrap="square" rtlCol="0">
            <a:spAutoFit/>
          </a:bodyPr>
          <a:lstStyle/>
          <a:p>
            <a:pPr algn="ctr"/>
            <a:br>
              <a:rPr lang="en-US" dirty="0">
                <a:solidFill>
                  <a:schemeClr val="bg1"/>
                </a:solidFill>
              </a:rPr>
            </a:br>
            <a:endParaRPr lang="en-US" dirty="0">
              <a:solidFill>
                <a:schemeClr val="bg1"/>
              </a:solidFill>
            </a:endParaRPr>
          </a:p>
          <a:p>
            <a:pPr algn="ctr"/>
            <a:r>
              <a:rPr lang="en-US" dirty="0">
                <a:solidFill>
                  <a:schemeClr val="bg1"/>
                </a:solidFill>
              </a:rPr>
              <a:t>Originally Developed by: </a:t>
            </a:r>
          </a:p>
          <a:p>
            <a:pPr algn="ctr"/>
            <a:endParaRPr lang="en-US" dirty="0">
              <a:solidFill>
                <a:schemeClr val="bg1"/>
              </a:solidFill>
            </a:endParaRPr>
          </a:p>
          <a:p>
            <a:pPr algn="ctr"/>
            <a:r>
              <a:rPr lang="en-US" dirty="0">
                <a:solidFill>
                  <a:schemeClr val="bg1"/>
                </a:solidFill>
              </a:rPr>
              <a:t>Jill Sharkey</a:t>
            </a:r>
          </a:p>
          <a:p>
            <a:pPr algn="ctr"/>
            <a:r>
              <a:rPr lang="en-US" dirty="0">
                <a:solidFill>
                  <a:schemeClr val="bg1"/>
                </a:solidFill>
              </a:rPr>
              <a:t>Ali Muller </a:t>
            </a:r>
          </a:p>
          <a:p>
            <a:pPr algn="ctr"/>
            <a:r>
              <a:rPr lang="en-US" dirty="0">
                <a:solidFill>
                  <a:schemeClr val="bg1"/>
                </a:solidFill>
              </a:rPr>
              <a:t>Jacob Kirksey</a:t>
            </a:r>
          </a:p>
          <a:p>
            <a:pPr algn="ctr"/>
            <a:r>
              <a:rPr lang="en-US" dirty="0">
                <a:solidFill>
                  <a:schemeClr val="bg1"/>
                </a:solidFill>
              </a:rPr>
              <a:t>Kelly Hayton</a:t>
            </a:r>
          </a:p>
          <a:p>
            <a:pPr algn="ctr"/>
            <a:endParaRPr lang="en-US" dirty="0">
              <a:solidFill>
                <a:schemeClr val="bg1"/>
              </a:solidFill>
            </a:endParaRPr>
          </a:p>
          <a:p>
            <a:pPr algn="ctr"/>
            <a:r>
              <a:rPr lang="en-US" dirty="0">
                <a:solidFill>
                  <a:schemeClr val="bg1"/>
                </a:solidFill>
              </a:rPr>
              <a:t>Updated annually</a:t>
            </a:r>
            <a:br>
              <a:rPr lang="en-US" dirty="0">
                <a:solidFill>
                  <a:schemeClr val="bg1"/>
                </a:solidFill>
              </a:rPr>
            </a:br>
            <a:endParaRPr lang="en-US" dirty="0">
              <a:solidFill>
                <a:schemeClr val="bg1"/>
              </a:solidFill>
            </a:endParaRPr>
          </a:p>
          <a:p>
            <a:pPr algn="ctr"/>
            <a:br>
              <a:rPr lang="en-US" dirty="0">
                <a:solidFill>
                  <a:schemeClr val="bg1"/>
                </a:solidFill>
              </a:rPr>
            </a:br>
            <a:endParaRPr lang="en-US" dirty="0">
              <a:solidFill>
                <a:schemeClr val="bg1"/>
              </a:solidFill>
            </a:endParaRPr>
          </a:p>
          <a:p>
            <a:pPr algn="ctr"/>
            <a:endParaRPr lang="en-US" dirty="0">
              <a:solidFill>
                <a:schemeClr val="bg1"/>
              </a:solidFill>
            </a:endParaRPr>
          </a:p>
        </p:txBody>
      </p:sp>
      <p:sp>
        <p:nvSpPr>
          <p:cNvPr id="3" name="TextBox 2">
            <a:extLst>
              <a:ext uri="{FF2B5EF4-FFF2-40B4-BE49-F238E27FC236}">
                <a16:creationId xmlns:a16="http://schemas.microsoft.com/office/drawing/2014/main" id="{3672C42A-1F0F-7763-EB1D-7CD8AF94C125}"/>
              </a:ext>
            </a:extLst>
          </p:cNvPr>
          <p:cNvSpPr txBox="1"/>
          <p:nvPr/>
        </p:nvSpPr>
        <p:spPr>
          <a:xfrm>
            <a:off x="1057275" y="5976730"/>
            <a:ext cx="6615734" cy="646331"/>
          </a:xfrm>
          <a:prstGeom prst="rect">
            <a:avLst/>
          </a:prstGeom>
          <a:noFill/>
        </p:spPr>
        <p:txBody>
          <a:bodyPr wrap="square" rtlCol="0">
            <a:spAutoFit/>
          </a:bodyPr>
          <a:lstStyle/>
          <a:p>
            <a:r>
              <a:rPr lang="en-US" dirty="0"/>
              <a:t>Contact Boris Palencia for Financial Support</a:t>
            </a:r>
          </a:p>
          <a:p>
            <a:r>
              <a:rPr lang="en-US" dirty="0"/>
              <a:t>Contact Beverly Perkins for Research Grant Questions</a:t>
            </a:r>
          </a:p>
        </p:txBody>
      </p:sp>
    </p:spTree>
    <p:extLst>
      <p:ext uri="{BB962C8B-B14F-4D97-AF65-F5344CB8AC3E}">
        <p14:creationId xmlns:p14="http://schemas.microsoft.com/office/powerpoint/2010/main" val="1999519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C86432C-4277-984E-B89E-4A9BB24C9C4C}"/>
              </a:ext>
            </a:extLst>
          </p:cNvPr>
          <p:cNvSpPr>
            <a:spLocks noGrp="1"/>
          </p:cNvSpPr>
          <p:nvPr>
            <p:ph type="title"/>
          </p:nvPr>
        </p:nvSpPr>
        <p:spPr/>
        <p:txBody>
          <a:bodyPr/>
          <a:lstStyle/>
          <a:p>
            <a:r>
              <a:rPr lang="en-US" dirty="0"/>
              <a:t>True Cost of a GSR: I make WHAT??!!!</a:t>
            </a:r>
          </a:p>
        </p:txBody>
      </p:sp>
      <p:sp>
        <p:nvSpPr>
          <p:cNvPr id="18" name="Content Placeholder 17">
            <a:extLst>
              <a:ext uri="{FF2B5EF4-FFF2-40B4-BE49-F238E27FC236}">
                <a16:creationId xmlns:a16="http://schemas.microsoft.com/office/drawing/2014/main" id="{44ED9A1D-F2D4-894A-8A80-84828368E724}"/>
              </a:ext>
            </a:extLst>
          </p:cNvPr>
          <p:cNvSpPr>
            <a:spLocks noGrp="1"/>
          </p:cNvSpPr>
          <p:nvPr>
            <p:ph idx="1"/>
          </p:nvPr>
        </p:nvSpPr>
        <p:spPr>
          <a:xfrm>
            <a:off x="1060172" y="1557130"/>
            <a:ext cx="10296939" cy="5300870"/>
          </a:xfrm>
        </p:spPr>
        <p:txBody>
          <a:bodyPr>
            <a:normAutofit/>
          </a:bodyPr>
          <a:lstStyle/>
          <a:p>
            <a:pPr marL="0" indent="0">
              <a:buNone/>
            </a:pPr>
            <a:r>
              <a:rPr lang="en-US" sz="2900" dirty="0"/>
              <a:t>Example:</a:t>
            </a:r>
          </a:p>
          <a:p>
            <a:pPr marL="0" indent="0">
              <a:buNone/>
            </a:pPr>
            <a:r>
              <a:rPr lang="en-US" sz="2900" dirty="0"/>
              <a:t>The GSR is paid a salary plus student services fees, tuition, UCSB campus-based fees, and health insurance. This means that a 50% GSR at Step 2 (20 hours per week; $35K) plus </a:t>
            </a:r>
            <a:r>
              <a:rPr lang="en-US" sz="2900" dirty="0">
                <a:hlinkClick r:id="rId3"/>
              </a:rPr>
              <a:t>tuition and fees </a:t>
            </a:r>
            <a:r>
              <a:rPr lang="en-US" sz="2900" dirty="0"/>
              <a:t>($20,900) will cost a grant approximately $55,900 over a full year of employment, the equivalent of a </a:t>
            </a:r>
            <a:r>
              <a:rPr lang="en-US" sz="2900" dirty="0">
                <a:solidFill>
                  <a:srgbClr val="92D050"/>
                </a:solidFill>
              </a:rPr>
              <a:t>$112K annual salary </a:t>
            </a:r>
            <a:r>
              <a:rPr lang="en-US" sz="2900" dirty="0"/>
              <a:t>for a full-time employee! </a:t>
            </a:r>
          </a:p>
          <a:p>
            <a:endParaRPr lang="en-US" dirty="0"/>
          </a:p>
        </p:txBody>
      </p:sp>
    </p:spTree>
    <p:extLst>
      <p:ext uri="{BB962C8B-B14F-4D97-AF65-F5344CB8AC3E}">
        <p14:creationId xmlns:p14="http://schemas.microsoft.com/office/powerpoint/2010/main" val="209569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C86432C-4277-984E-B89E-4A9BB24C9C4C}"/>
              </a:ext>
            </a:extLst>
          </p:cNvPr>
          <p:cNvSpPr>
            <a:spLocks noGrp="1"/>
          </p:cNvSpPr>
          <p:nvPr>
            <p:ph type="title"/>
          </p:nvPr>
        </p:nvSpPr>
        <p:spPr/>
        <p:txBody>
          <a:bodyPr/>
          <a:lstStyle/>
          <a:p>
            <a:r>
              <a:rPr lang="en-US" dirty="0"/>
              <a:t>GSR Paid Personal Time Off</a:t>
            </a:r>
          </a:p>
        </p:txBody>
      </p:sp>
      <p:sp>
        <p:nvSpPr>
          <p:cNvPr id="18" name="Content Placeholder 17">
            <a:extLst>
              <a:ext uri="{FF2B5EF4-FFF2-40B4-BE49-F238E27FC236}">
                <a16:creationId xmlns:a16="http://schemas.microsoft.com/office/drawing/2014/main" id="{44ED9A1D-F2D4-894A-8A80-84828368E724}"/>
              </a:ext>
            </a:extLst>
          </p:cNvPr>
          <p:cNvSpPr>
            <a:spLocks noGrp="1"/>
          </p:cNvSpPr>
          <p:nvPr>
            <p:ph idx="1"/>
          </p:nvPr>
        </p:nvSpPr>
        <p:spPr>
          <a:xfrm>
            <a:off x="1122165" y="1681116"/>
            <a:ext cx="10296939" cy="5300870"/>
          </a:xfrm>
        </p:spPr>
        <p:txBody>
          <a:bodyPr>
            <a:normAutofit fontScale="92500" lnSpcReduction="10000"/>
          </a:bodyPr>
          <a:lstStyle/>
          <a:p>
            <a:pPr marL="0" indent="0">
              <a:spcBef>
                <a:spcPts val="0"/>
              </a:spcBef>
              <a:spcAft>
                <a:spcPts val="0"/>
              </a:spcAft>
              <a:buNone/>
            </a:pPr>
            <a:r>
              <a:rPr lang="en-US" sz="3200" b="0" i="0" dirty="0">
                <a:effectLst/>
                <a:latin typeface="Calibri" panose="020F0502020204030204" pitchFamily="34" charset="0"/>
              </a:rPr>
              <a:t>When the GSR’s appointment is at 25% or more for a minimum of one full month. </a:t>
            </a:r>
          </a:p>
          <a:p>
            <a:pPr>
              <a:spcBef>
                <a:spcPts val="0"/>
              </a:spcBef>
              <a:spcAft>
                <a:spcPts val="0"/>
              </a:spcAft>
            </a:pPr>
            <a:r>
              <a:rPr lang="en-US" sz="3200" dirty="0">
                <a:solidFill>
                  <a:schemeClr val="tx2">
                    <a:lumMod val="75000"/>
                  </a:schemeClr>
                </a:solidFill>
                <a:latin typeface="Calibri" panose="020F0502020204030204" pitchFamily="34" charset="0"/>
              </a:rPr>
              <a:t>O</a:t>
            </a:r>
            <a:r>
              <a:rPr lang="en-US" sz="3200" b="0" i="0" dirty="0">
                <a:solidFill>
                  <a:schemeClr val="tx2">
                    <a:lumMod val="75000"/>
                  </a:schemeClr>
                </a:solidFill>
                <a:effectLst/>
                <a:latin typeface="Calibri" panose="020F0502020204030204" pitchFamily="34" charset="0"/>
              </a:rPr>
              <a:t>ne day per month (at the %FTE) for every full month of </a:t>
            </a:r>
            <a:r>
              <a:rPr lang="en-US" sz="3600" b="0" i="0" dirty="0">
                <a:solidFill>
                  <a:schemeClr val="tx2">
                    <a:lumMod val="75000"/>
                  </a:schemeClr>
                </a:solidFill>
                <a:effectLst/>
                <a:latin typeface="Calibri" panose="020F0502020204030204" pitchFamily="34" charset="0"/>
              </a:rPr>
              <a:t>appointed service at 25% or more. </a:t>
            </a:r>
          </a:p>
          <a:p>
            <a:pPr>
              <a:spcBef>
                <a:spcPts val="0"/>
              </a:spcBef>
              <a:spcAft>
                <a:spcPts val="0"/>
              </a:spcAft>
            </a:pPr>
            <a:r>
              <a:rPr lang="en-US" sz="3600" b="0" i="0" dirty="0">
                <a:effectLst/>
                <a:latin typeface="Calibri" panose="020F0502020204030204" pitchFamily="34" charset="0"/>
              </a:rPr>
              <a:t>The amount of paid PTO is communicated to the GSR directly on the written notice of appointment letter. </a:t>
            </a:r>
          </a:p>
          <a:p>
            <a:pPr>
              <a:spcBef>
                <a:spcPts val="0"/>
              </a:spcBef>
              <a:spcAft>
                <a:spcPts val="0"/>
              </a:spcAft>
            </a:pPr>
            <a:r>
              <a:rPr lang="en-US" sz="3600" b="0" i="0" dirty="0">
                <a:solidFill>
                  <a:schemeClr val="accent5">
                    <a:lumMod val="60000"/>
                    <a:lumOff val="40000"/>
                  </a:schemeClr>
                </a:solidFill>
                <a:effectLst/>
                <a:latin typeface="Calibri" panose="020F0502020204030204" pitchFamily="34" charset="0"/>
              </a:rPr>
              <a:t>GSRs work year around and take the UCSB holidays. They do not get winter break/spring break etc. off. </a:t>
            </a:r>
          </a:p>
          <a:p>
            <a:pPr>
              <a:spcBef>
                <a:spcPts val="0"/>
              </a:spcBef>
              <a:spcAft>
                <a:spcPts val="0"/>
              </a:spcAft>
            </a:pPr>
            <a:r>
              <a:rPr lang="en-US" sz="3600" b="0" i="0" dirty="0">
                <a:effectLst/>
                <a:latin typeface="Calibri" panose="020F0502020204030204" pitchFamily="34" charset="0"/>
              </a:rPr>
              <a:t>GSRs can take unpaid time off. </a:t>
            </a:r>
            <a:endParaRPr lang="en-US" sz="3600" b="0" i="0" dirty="0">
              <a:solidFill>
                <a:schemeClr val="accent5">
                  <a:lumMod val="60000"/>
                  <a:lumOff val="40000"/>
                </a:schemeClr>
              </a:solidFill>
              <a:effectLst/>
              <a:latin typeface="Calibri" panose="020F0502020204030204" pitchFamily="34" charset="0"/>
            </a:endParaRPr>
          </a:p>
          <a:p>
            <a:pPr marL="0" indent="0">
              <a:spcBef>
                <a:spcPts val="0"/>
              </a:spcBef>
              <a:spcAft>
                <a:spcPts val="0"/>
              </a:spcAft>
              <a:buNone/>
            </a:pPr>
            <a:endParaRPr lang="en-US" sz="3600" b="0" i="0" baseline="30000" dirty="0">
              <a:solidFill>
                <a:schemeClr val="accent5">
                  <a:lumMod val="60000"/>
                  <a:lumOff val="40000"/>
                </a:schemeClr>
              </a:solidFill>
              <a:effectLst/>
              <a:latin typeface="Calibri" panose="020F0502020204030204" pitchFamily="34" charset="0"/>
            </a:endParaRPr>
          </a:p>
          <a:p>
            <a:pPr marL="0" indent="0">
              <a:spcBef>
                <a:spcPts val="0"/>
              </a:spcBef>
              <a:spcAft>
                <a:spcPts val="0"/>
              </a:spcAft>
              <a:buNone/>
            </a:pPr>
            <a:endParaRPr lang="en-US" sz="3600" b="0" i="0" baseline="3000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76496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11CC3-FE34-A8DC-D63A-EBEBFA72CEF4}"/>
              </a:ext>
            </a:extLst>
          </p:cNvPr>
          <p:cNvSpPr>
            <a:spLocks noGrp="1"/>
          </p:cNvSpPr>
          <p:nvPr>
            <p:ph type="title"/>
          </p:nvPr>
        </p:nvSpPr>
        <p:spPr/>
        <p:txBody>
          <a:bodyPr/>
          <a:lstStyle/>
          <a:p>
            <a:r>
              <a:rPr lang="en-US" dirty="0"/>
              <a:t>GSR Time Cards</a:t>
            </a:r>
          </a:p>
        </p:txBody>
      </p:sp>
      <p:sp>
        <p:nvSpPr>
          <p:cNvPr id="3" name="Content Placeholder 2">
            <a:extLst>
              <a:ext uri="{FF2B5EF4-FFF2-40B4-BE49-F238E27FC236}">
                <a16:creationId xmlns:a16="http://schemas.microsoft.com/office/drawing/2014/main" id="{B7149A69-7AF7-6334-D73D-16CB23DA6B24}"/>
              </a:ext>
            </a:extLst>
          </p:cNvPr>
          <p:cNvSpPr>
            <a:spLocks noGrp="1"/>
          </p:cNvSpPr>
          <p:nvPr>
            <p:ph idx="1"/>
          </p:nvPr>
        </p:nvSpPr>
        <p:spPr>
          <a:xfrm>
            <a:off x="1182738" y="1515281"/>
            <a:ext cx="9826523" cy="4534663"/>
          </a:xfrm>
        </p:spPr>
        <p:txBody>
          <a:bodyPr>
            <a:normAutofit/>
          </a:bodyPr>
          <a:lstStyle/>
          <a:p>
            <a:pPr marL="0" indent="0">
              <a:buNone/>
            </a:pPr>
            <a:r>
              <a:rPr lang="en-US" sz="3200" dirty="0"/>
              <a:t>GSRs must complete a time card</a:t>
            </a:r>
          </a:p>
          <a:p>
            <a:pPr marL="0" indent="0">
              <a:buNone/>
            </a:pPr>
            <a:r>
              <a:rPr lang="en-US" sz="3200" dirty="0"/>
              <a:t>#1 Verify that you worked (simple yes or no, not your hours)</a:t>
            </a:r>
          </a:p>
          <a:p>
            <a:pPr marL="0" indent="0">
              <a:buNone/>
            </a:pPr>
            <a:r>
              <a:rPr lang="en-US" sz="3200" dirty="0"/>
              <a:t>#2 Record any time off taken during the work period</a:t>
            </a:r>
          </a:p>
        </p:txBody>
      </p:sp>
    </p:spTree>
    <p:extLst>
      <p:ext uri="{BB962C8B-B14F-4D97-AF65-F5344CB8AC3E}">
        <p14:creationId xmlns:p14="http://schemas.microsoft.com/office/powerpoint/2010/main" val="3276278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C86432C-4277-984E-B89E-4A9BB24C9C4C}"/>
              </a:ext>
            </a:extLst>
          </p:cNvPr>
          <p:cNvSpPr>
            <a:spLocks noGrp="1"/>
          </p:cNvSpPr>
          <p:nvPr>
            <p:ph type="title"/>
          </p:nvPr>
        </p:nvSpPr>
        <p:spPr/>
        <p:txBody>
          <a:bodyPr/>
          <a:lstStyle/>
          <a:p>
            <a:r>
              <a:rPr lang="en-US" dirty="0"/>
              <a:t>Mandatory Trainings</a:t>
            </a:r>
          </a:p>
        </p:txBody>
      </p:sp>
      <p:sp>
        <p:nvSpPr>
          <p:cNvPr id="18" name="Content Placeholder 17">
            <a:extLst>
              <a:ext uri="{FF2B5EF4-FFF2-40B4-BE49-F238E27FC236}">
                <a16:creationId xmlns:a16="http://schemas.microsoft.com/office/drawing/2014/main" id="{44ED9A1D-F2D4-894A-8A80-84828368E724}"/>
              </a:ext>
            </a:extLst>
          </p:cNvPr>
          <p:cNvSpPr>
            <a:spLocks noGrp="1"/>
          </p:cNvSpPr>
          <p:nvPr>
            <p:ph idx="1"/>
          </p:nvPr>
        </p:nvSpPr>
        <p:spPr>
          <a:xfrm>
            <a:off x="1060172" y="1557130"/>
            <a:ext cx="10296939" cy="5300870"/>
          </a:xfrm>
        </p:spPr>
        <p:txBody>
          <a:bodyPr>
            <a:normAutofit/>
          </a:bodyPr>
          <a:lstStyle/>
          <a:p>
            <a:pPr marL="0" marR="0" indent="0" algn="l">
              <a:spcBef>
                <a:spcPts val="0"/>
              </a:spcBef>
              <a:spcAft>
                <a:spcPts val="0"/>
              </a:spcAft>
              <a:buNone/>
            </a:pPr>
            <a:r>
              <a:rPr lang="en-US" sz="3200" b="0" i="0" dirty="0">
                <a:effectLst/>
                <a:latin typeface="Calibri" panose="020F0502020204030204" pitchFamily="34" charset="0"/>
              </a:rPr>
              <a:t>Examples: </a:t>
            </a:r>
          </a:p>
          <a:p>
            <a:pPr marL="514350" marR="0" indent="-514350" algn="l">
              <a:spcBef>
                <a:spcPts val="0"/>
              </a:spcBef>
              <a:spcAft>
                <a:spcPts val="0"/>
              </a:spcAft>
              <a:buFont typeface="+mj-lt"/>
              <a:buAutoNum type="arabicPeriod"/>
            </a:pPr>
            <a:r>
              <a:rPr lang="en-US" sz="3200" dirty="0">
                <a:latin typeface="Calibri" panose="020F0502020204030204" pitchFamily="34" charset="0"/>
              </a:rPr>
              <a:t>Substance Abuse Policy (2-5 min)</a:t>
            </a:r>
          </a:p>
          <a:p>
            <a:pPr marL="514350" marR="0" indent="-514350" algn="l">
              <a:spcBef>
                <a:spcPts val="0"/>
              </a:spcBef>
              <a:spcAft>
                <a:spcPts val="0"/>
              </a:spcAft>
              <a:buFont typeface="+mj-lt"/>
              <a:buAutoNum type="arabicPeriod"/>
            </a:pPr>
            <a:r>
              <a:rPr lang="en-US" sz="3200" b="0" i="0" dirty="0">
                <a:effectLst/>
                <a:latin typeface="Calibri" panose="020F0502020204030204" pitchFamily="34" charset="0"/>
              </a:rPr>
              <a:t>UC Abusive Conduct in th</a:t>
            </a:r>
            <a:r>
              <a:rPr lang="en-US" sz="3200" dirty="0">
                <a:latin typeface="Calibri" panose="020F0502020204030204" pitchFamily="34" charset="0"/>
              </a:rPr>
              <a:t>e Workforce</a:t>
            </a:r>
          </a:p>
          <a:p>
            <a:pPr marL="514350" marR="0" indent="-514350" algn="l">
              <a:spcBef>
                <a:spcPts val="0"/>
              </a:spcBef>
              <a:spcAft>
                <a:spcPts val="0"/>
              </a:spcAft>
              <a:buFont typeface="+mj-lt"/>
              <a:buAutoNum type="arabicPeriod"/>
            </a:pPr>
            <a:r>
              <a:rPr lang="en-US" sz="3200" b="0" i="0" dirty="0">
                <a:effectLst/>
                <a:latin typeface="Calibri" panose="020F0502020204030204" pitchFamily="34" charset="0"/>
              </a:rPr>
              <a:t>Cybersecurity Awareness</a:t>
            </a:r>
          </a:p>
          <a:p>
            <a:pPr marL="514350" marR="0" indent="-514350" algn="l">
              <a:spcBef>
                <a:spcPts val="0"/>
              </a:spcBef>
              <a:spcAft>
                <a:spcPts val="0"/>
              </a:spcAft>
              <a:buFont typeface="+mj-lt"/>
              <a:buAutoNum type="arabicPeriod"/>
            </a:pPr>
            <a:r>
              <a:rPr lang="en-US" sz="3200" dirty="0">
                <a:latin typeface="Calibri" panose="020F0502020204030204" pitchFamily="34" charset="0"/>
              </a:rPr>
              <a:t>Ethics and Compliance</a:t>
            </a:r>
          </a:p>
          <a:p>
            <a:pPr marL="0" marR="0" indent="0" algn="l">
              <a:spcBef>
                <a:spcPts val="0"/>
              </a:spcBef>
              <a:spcAft>
                <a:spcPts val="0"/>
              </a:spcAft>
              <a:buNone/>
            </a:pPr>
            <a:r>
              <a:rPr lang="en-US" sz="3200" b="0" i="0" dirty="0">
                <a:effectLst/>
                <a:latin typeface="Calibri" panose="020F0502020204030204" pitchFamily="34" charset="0"/>
              </a:rPr>
              <a:t>Thes</a:t>
            </a:r>
            <a:r>
              <a:rPr lang="en-US" sz="3200" dirty="0">
                <a:latin typeface="Calibri" panose="020F0502020204030204" pitchFamily="34" charset="0"/>
              </a:rPr>
              <a:t>e are required by your employment and are PAID tasks.</a:t>
            </a:r>
            <a:endParaRPr lang="en-US" sz="3200" b="0" i="0" dirty="0">
              <a:effectLst/>
              <a:latin typeface="Calibri" panose="020F0502020204030204" pitchFamily="34" charset="0"/>
            </a:endParaRPr>
          </a:p>
          <a:p>
            <a:pPr marL="0" marR="0" indent="0" algn="l">
              <a:spcBef>
                <a:spcPts val="0"/>
              </a:spcBef>
              <a:spcAft>
                <a:spcPts val="0"/>
              </a:spcAft>
              <a:buNone/>
            </a:pPr>
            <a:endParaRPr lang="en-US" sz="3200" b="0" i="0" dirty="0">
              <a:effectLst/>
              <a:latin typeface="Calibri" panose="020F0502020204030204" pitchFamily="34" charset="0"/>
            </a:endParaRPr>
          </a:p>
          <a:p>
            <a:endParaRPr lang="en-US" dirty="0"/>
          </a:p>
        </p:txBody>
      </p:sp>
    </p:spTree>
    <p:extLst>
      <p:ext uri="{BB962C8B-B14F-4D97-AF65-F5344CB8AC3E}">
        <p14:creationId xmlns:p14="http://schemas.microsoft.com/office/powerpoint/2010/main" val="244271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296B-EC32-AD4D-A71E-16B353227EF7}"/>
              </a:ext>
            </a:extLst>
          </p:cNvPr>
          <p:cNvSpPr>
            <a:spLocks noGrp="1"/>
          </p:cNvSpPr>
          <p:nvPr>
            <p:ph type="title"/>
          </p:nvPr>
        </p:nvSpPr>
        <p:spPr/>
        <p:txBody>
          <a:bodyPr/>
          <a:lstStyle/>
          <a:p>
            <a:r>
              <a:rPr lang="en-US" dirty="0"/>
              <a:t>Combining Employment</a:t>
            </a:r>
          </a:p>
        </p:txBody>
      </p:sp>
      <p:sp>
        <p:nvSpPr>
          <p:cNvPr id="3" name="Content Placeholder 2">
            <a:extLst>
              <a:ext uri="{FF2B5EF4-FFF2-40B4-BE49-F238E27FC236}">
                <a16:creationId xmlns:a16="http://schemas.microsoft.com/office/drawing/2014/main" id="{E82F49CC-7BDC-CA42-AB4C-5A5A9D29A397}"/>
              </a:ext>
            </a:extLst>
          </p:cNvPr>
          <p:cNvSpPr>
            <a:spLocks noGrp="1"/>
          </p:cNvSpPr>
          <p:nvPr>
            <p:ph idx="1"/>
          </p:nvPr>
        </p:nvSpPr>
        <p:spPr>
          <a:xfrm>
            <a:off x="1368666" y="1452548"/>
            <a:ext cx="9747155" cy="3997828"/>
          </a:xfrm>
        </p:spPr>
        <p:txBody>
          <a:bodyPr>
            <a:normAutofit/>
          </a:bodyPr>
          <a:lstStyle/>
          <a:p>
            <a:r>
              <a:rPr lang="en-US" dirty="0"/>
              <a:t>Graduate students cannot work &gt;50% FTE without an exception.</a:t>
            </a:r>
          </a:p>
          <a:p>
            <a:r>
              <a:rPr lang="en-US" dirty="0"/>
              <a:t>Student assistantships count towards FTE but do not contribute to tuition/fees.</a:t>
            </a:r>
          </a:p>
          <a:p>
            <a:r>
              <a:rPr lang="en-US" dirty="0"/>
              <a:t>Academic appointments (e.g., TA, GSR) contribute to tuition/fees at 25% or more.</a:t>
            </a:r>
          </a:p>
          <a:p>
            <a:r>
              <a:rPr lang="en-US" dirty="0"/>
              <a:t>If a student has multiple </a:t>
            </a:r>
            <a:r>
              <a:rPr lang="en-US" b="1" dirty="0"/>
              <a:t>academic</a:t>
            </a:r>
            <a:r>
              <a:rPr lang="en-US" dirty="0"/>
              <a:t> appointments, each academic position contributes their proportion of tuition/fees </a:t>
            </a:r>
            <a:r>
              <a:rPr lang="en-US" i="1" dirty="0"/>
              <a:t>based on salary amount</a:t>
            </a:r>
            <a:r>
              <a:rPr lang="en-US" dirty="0"/>
              <a:t>. Examples:</a:t>
            </a:r>
          </a:p>
          <a:p>
            <a:pPr lvl="1"/>
            <a:r>
              <a:rPr lang="en-US" dirty="0"/>
              <a:t>25% GSR + 25% GSR: each contribute 50% of the tuition and fees. </a:t>
            </a:r>
          </a:p>
          <a:p>
            <a:pPr lvl="1"/>
            <a:r>
              <a:rPr lang="en-US" dirty="0"/>
              <a:t>25% GSR + 25% TA: GSR contributes their proportion of overall </a:t>
            </a:r>
            <a:r>
              <a:rPr lang="en-US" i="1" dirty="0"/>
              <a:t>salary</a:t>
            </a:r>
          </a:p>
        </p:txBody>
      </p:sp>
      <p:sp>
        <p:nvSpPr>
          <p:cNvPr id="5" name="TextBox 4">
            <a:extLst>
              <a:ext uri="{FF2B5EF4-FFF2-40B4-BE49-F238E27FC236}">
                <a16:creationId xmlns:a16="http://schemas.microsoft.com/office/drawing/2014/main" id="{3119634F-3788-3A40-99BF-A8E48D3E165C}"/>
              </a:ext>
            </a:extLst>
          </p:cNvPr>
          <p:cNvSpPr txBox="1"/>
          <p:nvPr/>
        </p:nvSpPr>
        <p:spPr>
          <a:xfrm>
            <a:off x="1257300" y="5567198"/>
            <a:ext cx="9486900" cy="923330"/>
          </a:xfrm>
          <a:prstGeom prst="rect">
            <a:avLst/>
          </a:prstGeom>
          <a:noFill/>
        </p:spPr>
        <p:txBody>
          <a:bodyPr wrap="square" rtlCol="0">
            <a:spAutoFit/>
          </a:bodyPr>
          <a:lstStyle/>
          <a:p>
            <a:r>
              <a:rPr lang="en-US" b="1" dirty="0"/>
              <a:t>Note about fellowships</a:t>
            </a:r>
            <a:r>
              <a:rPr lang="en-US" dirty="0"/>
              <a:t>:  If you have a fellowship that pays your tuition/fees it would not be financially beneficial to take an academic position at 25% or more; the academic position will have to pay your tuition/fees instead and the fellowship tuition and fees will be returned.    </a:t>
            </a:r>
          </a:p>
        </p:txBody>
      </p:sp>
    </p:spTree>
    <p:extLst>
      <p:ext uri="{BB962C8B-B14F-4D97-AF65-F5344CB8AC3E}">
        <p14:creationId xmlns:p14="http://schemas.microsoft.com/office/powerpoint/2010/main" val="414352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296B-EC32-AD4D-A71E-16B353227EF7}"/>
              </a:ext>
            </a:extLst>
          </p:cNvPr>
          <p:cNvSpPr>
            <a:spLocks noGrp="1"/>
          </p:cNvSpPr>
          <p:nvPr>
            <p:ph type="title"/>
          </p:nvPr>
        </p:nvSpPr>
        <p:spPr>
          <a:xfrm>
            <a:off x="2710131" y="431153"/>
            <a:ext cx="7958331" cy="1077229"/>
          </a:xfrm>
        </p:spPr>
        <p:txBody>
          <a:bodyPr/>
          <a:lstStyle/>
          <a:p>
            <a:r>
              <a:rPr lang="en-US" dirty="0"/>
              <a:t>Student Assistant Time Cards</a:t>
            </a:r>
          </a:p>
        </p:txBody>
      </p:sp>
      <p:sp>
        <p:nvSpPr>
          <p:cNvPr id="3" name="Content Placeholder 2">
            <a:extLst>
              <a:ext uri="{FF2B5EF4-FFF2-40B4-BE49-F238E27FC236}">
                <a16:creationId xmlns:a16="http://schemas.microsoft.com/office/drawing/2014/main" id="{E82F49CC-7BDC-CA42-AB4C-5A5A9D29A397}"/>
              </a:ext>
            </a:extLst>
          </p:cNvPr>
          <p:cNvSpPr>
            <a:spLocks noGrp="1"/>
          </p:cNvSpPr>
          <p:nvPr>
            <p:ph idx="1"/>
          </p:nvPr>
        </p:nvSpPr>
        <p:spPr>
          <a:xfrm>
            <a:off x="1305884" y="780490"/>
            <a:ext cx="8787498" cy="4157115"/>
          </a:xfrm>
        </p:spPr>
        <p:txBody>
          <a:bodyPr>
            <a:normAutofit/>
          </a:bodyPr>
          <a:lstStyle/>
          <a:p>
            <a:r>
              <a:rPr lang="en-US" dirty="0"/>
              <a:t>Student assistant (non-exempt*) positions must complete a time card. </a:t>
            </a:r>
          </a:p>
          <a:p>
            <a:r>
              <a:rPr lang="en-US" dirty="0"/>
              <a:t>You will only be paid on time if you, first, and then your supervisor both approve the timecard on time.</a:t>
            </a:r>
          </a:p>
          <a:p>
            <a:r>
              <a:rPr lang="en-US" dirty="0"/>
              <a:t>Timecards are to be completed at the end of the pay period** and approved biweekly or monthly via </a:t>
            </a:r>
            <a:r>
              <a:rPr lang="en-US" dirty="0" err="1"/>
              <a:t>Kronos</a:t>
            </a:r>
            <a:r>
              <a:rPr lang="en-US" dirty="0"/>
              <a:t>. </a:t>
            </a:r>
          </a:p>
          <a:p>
            <a:r>
              <a:rPr lang="en-US" dirty="0"/>
              <a:t>Your Employment Request Approval/Processed email includes an important attachment that details pay periods and timecard requirements.</a:t>
            </a:r>
          </a:p>
          <a:p>
            <a:r>
              <a:rPr lang="en-US" dirty="0"/>
              <a:t>Pay cycles can change if student employment types change. </a:t>
            </a:r>
          </a:p>
        </p:txBody>
      </p:sp>
      <p:sp>
        <p:nvSpPr>
          <p:cNvPr id="5" name="Rectangle 4"/>
          <p:cNvSpPr/>
          <p:nvPr/>
        </p:nvSpPr>
        <p:spPr>
          <a:xfrm>
            <a:off x="1207560" y="5106434"/>
            <a:ext cx="10107729" cy="1928733"/>
          </a:xfrm>
          <a:prstGeom prst="rect">
            <a:avLst/>
          </a:prstGeom>
        </p:spPr>
        <p:txBody>
          <a:bodyPr wrap="square">
            <a:spAutoFit/>
          </a:bodyPr>
          <a:lstStyle/>
          <a:p>
            <a:r>
              <a:rPr lang="en-US" sz="2000" baseline="30000" dirty="0"/>
              <a:t>*Exempt positions require that employees customarily and regularly exercise independent judgment and discretion more than 50% of the time.  These positions are exempt from minimum wage and overtime provisions. They are paid an established monthly or annual salary and are expected to fulfill the duties of their positions. Exempt employees may or may not be required to complete time cards.  GSR and TA positions are exempt positions. </a:t>
            </a:r>
          </a:p>
          <a:p>
            <a:r>
              <a:rPr lang="en-US" sz="1400" dirty="0"/>
              <a:t>**Each employee is </a:t>
            </a:r>
            <a:r>
              <a:rPr lang="en-US" sz="1400" i="1" dirty="0"/>
              <a:t>either </a:t>
            </a:r>
            <a:r>
              <a:rPr lang="en-US" sz="1400" dirty="0"/>
              <a:t>on a biweekly </a:t>
            </a:r>
            <a:r>
              <a:rPr lang="en-US" sz="1400" i="1" dirty="0"/>
              <a:t>or </a:t>
            </a:r>
            <a:r>
              <a:rPr lang="en-US" sz="1400" dirty="0"/>
              <a:t>a monthly pay schedule.  The decision for a particular employee to be biweekly or monthly is individual. Variables typically include whether the employee has a combination of academic (GSR or TA) and non-academic (Student Assistant) appointments.</a:t>
            </a:r>
          </a:p>
          <a:p>
            <a:endParaRPr lang="en-US" sz="2400" dirty="0"/>
          </a:p>
        </p:txBody>
      </p:sp>
    </p:spTree>
    <p:extLst>
      <p:ext uri="{BB962C8B-B14F-4D97-AF65-F5344CB8AC3E}">
        <p14:creationId xmlns:p14="http://schemas.microsoft.com/office/powerpoint/2010/main" val="34394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296B-EC32-AD4D-A71E-16B353227EF7}"/>
              </a:ext>
            </a:extLst>
          </p:cNvPr>
          <p:cNvSpPr>
            <a:spLocks noGrp="1"/>
          </p:cNvSpPr>
          <p:nvPr>
            <p:ph type="title"/>
          </p:nvPr>
        </p:nvSpPr>
        <p:spPr>
          <a:xfrm>
            <a:off x="2710131" y="431153"/>
            <a:ext cx="7958331" cy="1077229"/>
          </a:xfrm>
        </p:spPr>
        <p:txBody>
          <a:bodyPr/>
          <a:lstStyle/>
          <a:p>
            <a:r>
              <a:rPr lang="en-US" dirty="0"/>
              <a:t>Time Cards</a:t>
            </a:r>
          </a:p>
        </p:txBody>
      </p:sp>
      <p:sp>
        <p:nvSpPr>
          <p:cNvPr id="3" name="Content Placeholder 2">
            <a:extLst>
              <a:ext uri="{FF2B5EF4-FFF2-40B4-BE49-F238E27FC236}">
                <a16:creationId xmlns:a16="http://schemas.microsoft.com/office/drawing/2014/main" id="{E82F49CC-7BDC-CA42-AB4C-5A5A9D29A397}"/>
              </a:ext>
            </a:extLst>
          </p:cNvPr>
          <p:cNvSpPr>
            <a:spLocks noGrp="1"/>
          </p:cNvSpPr>
          <p:nvPr>
            <p:ph idx="1"/>
          </p:nvPr>
        </p:nvSpPr>
        <p:spPr>
          <a:xfrm>
            <a:off x="1305884" y="1508382"/>
            <a:ext cx="9189482" cy="4613926"/>
          </a:xfrm>
        </p:spPr>
        <p:txBody>
          <a:bodyPr>
            <a:normAutofit fontScale="62500" lnSpcReduction="20000"/>
          </a:bodyPr>
          <a:lstStyle/>
          <a:p>
            <a:pPr marL="0" indent="0">
              <a:buNone/>
            </a:pPr>
            <a:r>
              <a:rPr lang="en-US" sz="3500" dirty="0"/>
              <a:t>You ask, how can I facilitate my own time card process?</a:t>
            </a:r>
          </a:p>
          <a:p>
            <a:pPr marL="0" indent="0">
              <a:buNone/>
            </a:pPr>
            <a:endParaRPr lang="en-US" sz="3500" dirty="0"/>
          </a:p>
          <a:p>
            <a:r>
              <a:rPr lang="en-US" sz="2900" dirty="0"/>
              <a:t>Add handy approval calendar to your Google calendar. *</a:t>
            </a:r>
          </a:p>
          <a:p>
            <a:pPr lvl="1"/>
            <a:r>
              <a:rPr lang="en-US" sz="2600" dirty="0"/>
              <a:t>Add event notifications for reminders</a:t>
            </a:r>
          </a:p>
          <a:p>
            <a:r>
              <a:rPr lang="en-US" sz="2900" dirty="0"/>
              <a:t>Log on to </a:t>
            </a:r>
            <a:r>
              <a:rPr lang="en-US" sz="2900" dirty="0" err="1"/>
              <a:t>Kronos</a:t>
            </a:r>
            <a:r>
              <a:rPr lang="en-US" sz="2900" dirty="0"/>
              <a:t> to approve the timecard.*</a:t>
            </a:r>
          </a:p>
          <a:p>
            <a:r>
              <a:rPr lang="en-US" sz="2900" dirty="0"/>
              <a:t>Once you sign, notify your supervisor. </a:t>
            </a:r>
          </a:p>
          <a:p>
            <a:pPr lvl="1"/>
            <a:r>
              <a:rPr lang="en-US" sz="2600" dirty="0"/>
              <a:t>Confirm they sign the timecard before the deadline. </a:t>
            </a:r>
          </a:p>
          <a:p>
            <a:r>
              <a:rPr lang="en-US" sz="2900" dirty="0"/>
              <a:t>I need help figuring out how to use </a:t>
            </a:r>
            <a:r>
              <a:rPr lang="en-US" sz="2900" dirty="0" err="1"/>
              <a:t>Kronos</a:t>
            </a:r>
            <a:r>
              <a:rPr lang="en-US" sz="2900" dirty="0"/>
              <a:t>!</a:t>
            </a:r>
          </a:p>
          <a:p>
            <a:pPr lvl="1"/>
            <a:r>
              <a:rPr lang="en-US" sz="2600" dirty="0"/>
              <a:t>Make an appointment with Tracey Velasquez</a:t>
            </a:r>
          </a:p>
          <a:p>
            <a:pPr lvl="1"/>
            <a:r>
              <a:rPr lang="en-US" sz="2600" dirty="0"/>
              <a:t>Submit an online ticket at </a:t>
            </a:r>
            <a:r>
              <a:rPr lang="en-US" sz="2600" dirty="0">
                <a:hlinkClick r:id="rId3"/>
              </a:rPr>
              <a:t>https://timekeeping.ucsb.edu/</a:t>
            </a:r>
            <a:r>
              <a:rPr lang="en-US" sz="2600" dirty="0"/>
              <a:t> or call x5000</a:t>
            </a:r>
          </a:p>
          <a:p>
            <a:endParaRPr lang="en-US" dirty="0"/>
          </a:p>
          <a:p>
            <a:endParaRPr lang="en-US" dirty="0"/>
          </a:p>
          <a:p>
            <a:endParaRPr lang="en-US" dirty="0"/>
          </a:p>
        </p:txBody>
      </p:sp>
      <p:sp>
        <p:nvSpPr>
          <p:cNvPr id="7" name="Rectangle 6"/>
          <p:cNvSpPr/>
          <p:nvPr/>
        </p:nvSpPr>
        <p:spPr>
          <a:xfrm>
            <a:off x="1203038" y="6275947"/>
            <a:ext cx="6151030" cy="369332"/>
          </a:xfrm>
          <a:prstGeom prst="rect">
            <a:avLst/>
          </a:prstGeom>
        </p:spPr>
        <p:txBody>
          <a:bodyPr wrap="none">
            <a:spAutoFit/>
          </a:bodyPr>
          <a:lstStyle/>
          <a:p>
            <a:r>
              <a:rPr lang="en-US" dirty="0"/>
              <a:t>*at GGSE Resources: </a:t>
            </a:r>
            <a:r>
              <a:rPr lang="en-US" dirty="0" err="1"/>
              <a:t>education.ucsb.edu</a:t>
            </a:r>
            <a:r>
              <a:rPr lang="en-US" dirty="0"/>
              <a:t>/</a:t>
            </a:r>
            <a:r>
              <a:rPr lang="en-US" dirty="0" err="1"/>
              <a:t>ggse</a:t>
            </a:r>
            <a:r>
              <a:rPr lang="en-US" dirty="0"/>
              <a:t>-resources</a:t>
            </a:r>
          </a:p>
        </p:txBody>
      </p:sp>
      <p:pic>
        <p:nvPicPr>
          <p:cNvPr id="8" name="Picture 7"/>
          <p:cNvPicPr>
            <a:picLocks noChangeAspect="1"/>
          </p:cNvPicPr>
          <p:nvPr/>
        </p:nvPicPr>
        <p:blipFill>
          <a:blip r:embed="rId4"/>
          <a:stretch>
            <a:fillRect/>
          </a:stretch>
        </p:blipFill>
        <p:spPr>
          <a:xfrm>
            <a:off x="6786465" y="2612208"/>
            <a:ext cx="4466607" cy="2264937"/>
          </a:xfrm>
          <a:prstGeom prst="rect">
            <a:avLst/>
          </a:prstGeom>
        </p:spPr>
      </p:pic>
    </p:spTree>
    <p:extLst>
      <p:ext uri="{BB962C8B-B14F-4D97-AF65-F5344CB8AC3E}">
        <p14:creationId xmlns:p14="http://schemas.microsoft.com/office/powerpoint/2010/main" val="1324931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7296B-EC32-AD4D-A71E-16B353227EF7}"/>
              </a:ext>
            </a:extLst>
          </p:cNvPr>
          <p:cNvSpPr>
            <a:spLocks noGrp="1"/>
          </p:cNvSpPr>
          <p:nvPr>
            <p:ph type="title"/>
          </p:nvPr>
        </p:nvSpPr>
        <p:spPr>
          <a:xfrm>
            <a:off x="2736474" y="200360"/>
            <a:ext cx="7958331" cy="1077229"/>
          </a:xfrm>
        </p:spPr>
        <p:txBody>
          <a:bodyPr/>
          <a:lstStyle/>
          <a:p>
            <a:r>
              <a:rPr lang="en-US" dirty="0"/>
              <a:t>Deadlines for Employment</a:t>
            </a:r>
          </a:p>
        </p:txBody>
      </p:sp>
      <p:sp>
        <p:nvSpPr>
          <p:cNvPr id="3" name="Content Placeholder 2">
            <a:extLst>
              <a:ext uri="{FF2B5EF4-FFF2-40B4-BE49-F238E27FC236}">
                <a16:creationId xmlns:a16="http://schemas.microsoft.com/office/drawing/2014/main" id="{E82F49CC-7BDC-CA42-AB4C-5A5A9D29A397}"/>
              </a:ext>
            </a:extLst>
          </p:cNvPr>
          <p:cNvSpPr>
            <a:spLocks noGrp="1"/>
          </p:cNvSpPr>
          <p:nvPr>
            <p:ph idx="1"/>
          </p:nvPr>
        </p:nvSpPr>
        <p:spPr>
          <a:xfrm>
            <a:off x="1170351" y="1184098"/>
            <a:ext cx="9583742" cy="4414388"/>
          </a:xfrm>
        </p:spPr>
        <p:txBody>
          <a:bodyPr>
            <a:noAutofit/>
          </a:bodyPr>
          <a:lstStyle/>
          <a:p>
            <a:pPr lvl="0"/>
            <a:r>
              <a:rPr lang="en-US" sz="1600" dirty="0"/>
              <a:t>Hiring procedures are complicated and can take a long time due to numerous required steps (e.g., assessment, processing, approval). </a:t>
            </a:r>
          </a:p>
          <a:p>
            <a:pPr lvl="0"/>
            <a:r>
              <a:rPr lang="en-US" sz="1600" dirty="0"/>
              <a:t>A significant amount of time is needed at the start of each quarter (Jan 1, April 1, July 1, Oct 1) due to the high volume of employment requests made at those times. Due dates are emailed and are often up to 2 months before the upcoming quarter. </a:t>
            </a:r>
          </a:p>
          <a:p>
            <a:pPr lvl="0"/>
            <a:r>
              <a:rPr lang="en-US" sz="1600" dirty="0"/>
              <a:t>All other employment requests must be made at least ten business days (two weeks) before the requested start date. </a:t>
            </a:r>
          </a:p>
          <a:p>
            <a:pPr lvl="0"/>
            <a:r>
              <a:rPr lang="en-US" sz="1600" dirty="0"/>
              <a:t>Delays can be caused by, for example: </a:t>
            </a:r>
          </a:p>
          <a:p>
            <a:pPr lvl="1"/>
            <a:r>
              <a:rPr lang="en-US" sz="1400" dirty="0"/>
              <a:t>Background checks</a:t>
            </a:r>
          </a:p>
          <a:p>
            <a:pPr lvl="1"/>
            <a:r>
              <a:rPr lang="en-US" sz="1400" dirty="0"/>
              <a:t>Mandated reporting certification</a:t>
            </a:r>
          </a:p>
          <a:p>
            <a:pPr lvl="1"/>
            <a:r>
              <a:rPr lang="en-US" sz="1400" dirty="0"/>
              <a:t>Obtaining official documentation (birth certificate, etc.)</a:t>
            </a:r>
          </a:p>
          <a:p>
            <a:pPr lvl="1"/>
            <a:r>
              <a:rPr lang="en-US" sz="1400" dirty="0"/>
              <a:t>Changing pay cycles (adding new type of employment, etc.)</a:t>
            </a:r>
          </a:p>
          <a:p>
            <a:pPr lvl="1"/>
            <a:r>
              <a:rPr lang="en-US" sz="1400" dirty="0"/>
              <a:t>Funding source not yet secured (new grants, no-cost extensions, etc.)</a:t>
            </a:r>
          </a:p>
        </p:txBody>
      </p:sp>
      <p:sp>
        <p:nvSpPr>
          <p:cNvPr id="4" name="Rectangle 3"/>
          <p:cNvSpPr/>
          <p:nvPr/>
        </p:nvSpPr>
        <p:spPr>
          <a:xfrm rot="20685067">
            <a:off x="7672424" y="4115294"/>
            <a:ext cx="2877899" cy="923330"/>
          </a:xfrm>
          <a:prstGeom prst="rect">
            <a:avLst/>
          </a:prstGeom>
          <a:noFill/>
        </p:spPr>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UC Path</a:t>
            </a:r>
          </a:p>
        </p:txBody>
      </p:sp>
      <p:sp>
        <p:nvSpPr>
          <p:cNvPr id="5" name="Rectangle 4"/>
          <p:cNvSpPr/>
          <p:nvPr/>
        </p:nvSpPr>
        <p:spPr>
          <a:xfrm>
            <a:off x="1170351" y="6126673"/>
            <a:ext cx="4775666" cy="646331"/>
          </a:xfrm>
          <a:prstGeom prst="rect">
            <a:avLst/>
          </a:prstGeom>
        </p:spPr>
        <p:style>
          <a:lnRef idx="1">
            <a:schemeClr val="accent4"/>
          </a:lnRef>
          <a:fillRef idx="3">
            <a:schemeClr val="accent4"/>
          </a:fillRef>
          <a:effectRef idx="2">
            <a:schemeClr val="accent4"/>
          </a:effectRef>
          <a:fontRef idx="minor">
            <a:schemeClr val="lt1"/>
          </a:fontRef>
        </p:style>
        <p:txBody>
          <a:bodyPr wrap="none" lIns="91440" tIns="45720" rIns="91440" bIns="45720">
            <a:spAutoFit/>
          </a:bodyPr>
          <a:lstStyle/>
          <a:p>
            <a:pPr algn="ctr"/>
            <a:r>
              <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 Employment Law</a:t>
            </a:r>
          </a:p>
        </p:txBody>
      </p:sp>
    </p:spTree>
    <p:extLst>
      <p:ext uri="{BB962C8B-B14F-4D97-AF65-F5344CB8AC3E}">
        <p14:creationId xmlns:p14="http://schemas.microsoft.com/office/powerpoint/2010/main" val="421420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6AF7-E399-8245-B028-AB704FF8B6AA}"/>
              </a:ext>
            </a:extLst>
          </p:cNvPr>
          <p:cNvSpPr>
            <a:spLocks noGrp="1"/>
          </p:cNvSpPr>
          <p:nvPr>
            <p:ph type="title"/>
          </p:nvPr>
        </p:nvSpPr>
        <p:spPr>
          <a:xfrm>
            <a:off x="1128714" y="545442"/>
            <a:ext cx="10144124" cy="1077229"/>
          </a:xfrm>
        </p:spPr>
        <p:txBody>
          <a:bodyPr>
            <a:normAutofit fontScale="90000"/>
          </a:bodyPr>
          <a:lstStyle/>
          <a:p>
            <a:r>
              <a:rPr lang="en-US" sz="4900" dirty="0"/>
              <a:t>Research Grants and getting a GSR</a:t>
            </a:r>
            <a:br>
              <a:rPr lang="en-US" sz="4900" dirty="0"/>
            </a:br>
            <a:br>
              <a:rPr lang="en-US" sz="4900" dirty="0"/>
            </a:br>
            <a:br>
              <a:rPr lang="en-US" sz="4900" dirty="0"/>
            </a:br>
            <a:br>
              <a:rPr lang="en-US" sz="3600" dirty="0"/>
            </a:br>
            <a:endParaRPr lang="en-US" dirty="0"/>
          </a:p>
        </p:txBody>
      </p:sp>
      <p:sp>
        <p:nvSpPr>
          <p:cNvPr id="3" name="TextBox 2">
            <a:extLst>
              <a:ext uri="{FF2B5EF4-FFF2-40B4-BE49-F238E27FC236}">
                <a16:creationId xmlns:a16="http://schemas.microsoft.com/office/drawing/2014/main" id="{151DDDD0-4AF3-0D42-9CB1-4C34BA26F52F}"/>
              </a:ext>
            </a:extLst>
          </p:cNvPr>
          <p:cNvSpPr txBox="1"/>
          <p:nvPr/>
        </p:nvSpPr>
        <p:spPr>
          <a:xfrm>
            <a:off x="1247286" y="4451654"/>
            <a:ext cx="9713457" cy="1754327"/>
          </a:xfrm>
          <a:prstGeom prst="rect">
            <a:avLst/>
          </a:prstGeom>
          <a:noFill/>
        </p:spPr>
        <p:txBody>
          <a:bodyPr wrap="square" rtlCol="0">
            <a:spAutoFit/>
          </a:bodyPr>
          <a:lstStyle/>
          <a:p>
            <a:pPr marL="742950" indent="-742950">
              <a:buFont typeface="+mj-lt"/>
              <a:buAutoNum type="arabicPeriod"/>
            </a:pPr>
            <a:r>
              <a:rPr lang="en-US" sz="3600" dirty="0"/>
              <a:t>What are research grants?</a:t>
            </a:r>
          </a:p>
          <a:p>
            <a:pPr marL="742950" indent="-742950">
              <a:buFont typeface="+mj-lt"/>
              <a:buAutoNum type="arabicPeriod"/>
            </a:pPr>
            <a:r>
              <a:rPr lang="en-US" sz="3600" dirty="0"/>
              <a:t>Who gets a GSR?</a:t>
            </a:r>
          </a:p>
          <a:p>
            <a:pPr marL="742950" indent="-742950">
              <a:buFont typeface="+mj-lt"/>
              <a:buAutoNum type="arabicPeriod"/>
            </a:pPr>
            <a:r>
              <a:rPr lang="en-US" sz="3600" dirty="0"/>
              <a:t>How can you get a GSR?</a:t>
            </a:r>
          </a:p>
        </p:txBody>
      </p:sp>
      <p:pic>
        <p:nvPicPr>
          <p:cNvPr id="4" name="Picture 3"/>
          <p:cNvPicPr>
            <a:picLocks noChangeAspect="1"/>
          </p:cNvPicPr>
          <p:nvPr/>
        </p:nvPicPr>
        <p:blipFill>
          <a:blip r:embed="rId3"/>
          <a:stretch>
            <a:fillRect/>
          </a:stretch>
        </p:blipFill>
        <p:spPr>
          <a:xfrm>
            <a:off x="4123979" y="1588710"/>
            <a:ext cx="4163715" cy="2768600"/>
          </a:xfrm>
          <a:prstGeom prst="rect">
            <a:avLst/>
          </a:prstGeom>
        </p:spPr>
      </p:pic>
    </p:spTree>
    <p:extLst>
      <p:ext uri="{BB962C8B-B14F-4D97-AF65-F5344CB8AC3E}">
        <p14:creationId xmlns:p14="http://schemas.microsoft.com/office/powerpoint/2010/main" val="380721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286" y="266095"/>
            <a:ext cx="10400805" cy="6362095"/>
          </a:xfrm>
        </p:spPr>
        <p:txBody>
          <a:bodyPr>
            <a:normAutofit/>
          </a:bodyPr>
          <a:lstStyle/>
          <a:p>
            <a:r>
              <a:rPr lang="en-US" dirty="0"/>
              <a:t>1. What is a Research Grant? </a:t>
            </a:r>
          </a:p>
          <a:p>
            <a:r>
              <a:rPr lang="en-US" dirty="0"/>
              <a:t>	Grants to do research. They may be department or subject/methodology specific. This will be part of your graduate student training. Typically, will receive them from professors in your research area. It is possible to be hired by someone who is not your advisor, but it is not necessarily guaranteed and can be a risk for the PIs because you aren’t guaranteed to stick around as much as their own students are. </a:t>
            </a:r>
          </a:p>
          <a:p>
            <a:r>
              <a:rPr lang="en-US" dirty="0"/>
              <a:t>2. How can you get a GSR? </a:t>
            </a:r>
          </a:p>
          <a:p>
            <a:r>
              <a:rPr lang="en-US" dirty="0"/>
              <a:t>	Ask professors, read emails, look on the Contracts &amp; Grants website, Ask a professor to co-author a grant and write yourself in as a GSR if possible. </a:t>
            </a:r>
          </a:p>
          <a:p>
            <a:endParaRPr lang="en-US" dirty="0"/>
          </a:p>
          <a:p>
            <a:r>
              <a:rPr lang="en-US" dirty="0"/>
              <a:t>Note that it is really expensive to hire a graduate student so be aware that you are asking for a lot of money even if it doesn’t feel like that much to you. Note that not all research grants are able to pay tuition fees, etc. </a:t>
            </a:r>
          </a:p>
          <a:p>
            <a:endParaRPr lang="en-US" dirty="0"/>
          </a:p>
        </p:txBody>
      </p:sp>
    </p:spTree>
    <p:extLst>
      <p:ext uri="{BB962C8B-B14F-4D97-AF65-F5344CB8AC3E}">
        <p14:creationId xmlns:p14="http://schemas.microsoft.com/office/powerpoint/2010/main" val="150658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Planning Goals 2020-2024</a:t>
            </a:r>
          </a:p>
        </p:txBody>
      </p:sp>
      <p:sp>
        <p:nvSpPr>
          <p:cNvPr id="3" name="Content Placeholder 2"/>
          <p:cNvSpPr>
            <a:spLocks noGrp="1"/>
          </p:cNvSpPr>
          <p:nvPr>
            <p:ph idx="1"/>
          </p:nvPr>
        </p:nvSpPr>
        <p:spPr>
          <a:xfrm>
            <a:off x="1245033" y="1692500"/>
            <a:ext cx="9803352" cy="4690694"/>
          </a:xfrm>
        </p:spPr>
        <p:txBody>
          <a:bodyPr>
            <a:normAutofit/>
          </a:bodyPr>
          <a:lstStyle/>
          <a:p>
            <a:r>
              <a:rPr lang="en-US" b="1" dirty="0">
                <a:solidFill>
                  <a:srgbClr val="FF0000"/>
                </a:solidFill>
              </a:rPr>
              <a:t>Goal 1:</a:t>
            </a:r>
            <a:r>
              <a:rPr lang="en-US" dirty="0">
                <a:solidFill>
                  <a:srgbClr val="FF0000"/>
                </a:solidFill>
              </a:rPr>
              <a:t> Recruit students, faculty, and staff to GGSE who support research, teaching and service critical to serving the diverse population of California. </a:t>
            </a:r>
          </a:p>
          <a:p>
            <a:pPr lvl="1"/>
            <a:r>
              <a:rPr lang="en-US" dirty="0">
                <a:solidFill>
                  <a:schemeClr val="accent5"/>
                </a:solidFill>
              </a:rPr>
              <a:t>Objective 1A</a:t>
            </a:r>
            <a:r>
              <a:rPr lang="en-US" b="1" dirty="0">
                <a:solidFill>
                  <a:schemeClr val="accent5"/>
                </a:solidFill>
              </a:rPr>
              <a:t>: </a:t>
            </a:r>
            <a:r>
              <a:rPr lang="en-US" dirty="0">
                <a:solidFill>
                  <a:schemeClr val="accent5"/>
                </a:solidFill>
              </a:rPr>
              <a:t> Offer stronger multi-year funding packages to graduate students; double graduate student “quarters funded annually.”</a:t>
            </a:r>
          </a:p>
          <a:p>
            <a:r>
              <a:rPr lang="en-US" dirty="0">
                <a:solidFill>
                  <a:srgbClr val="FFFF00"/>
                </a:solidFill>
              </a:rPr>
              <a:t>Goal 4:  Increase GGSE collaborations within UCSB, the UC System, and the broader community that follow a model of shared expertise and promote equity-serving research and learning opportunities. </a:t>
            </a:r>
          </a:p>
          <a:p>
            <a:pPr lvl="1"/>
            <a:r>
              <a:rPr lang="en-US" b="1" dirty="0">
                <a:solidFill>
                  <a:srgbClr val="3366FF"/>
                </a:solidFill>
              </a:rPr>
              <a:t>4C: </a:t>
            </a:r>
            <a:r>
              <a:rPr lang="en-US" dirty="0">
                <a:solidFill>
                  <a:srgbClr val="3366FF"/>
                </a:solidFill>
              </a:rPr>
              <a:t> Build the GGSE policies, structures, and supports needed so that each faculty member will be engaged in significant research collaborations and/or community collaborations. </a:t>
            </a:r>
          </a:p>
          <a:p>
            <a:pPr marL="457200" lvl="1" indent="0">
              <a:buNone/>
            </a:pPr>
            <a:endParaRPr lang="en-US" dirty="0"/>
          </a:p>
        </p:txBody>
      </p:sp>
    </p:spTree>
    <p:extLst>
      <p:ext uri="{BB962C8B-B14F-4D97-AF65-F5344CB8AC3E}">
        <p14:creationId xmlns:p14="http://schemas.microsoft.com/office/powerpoint/2010/main" val="29747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Grants and </a:t>
            </a:r>
            <a:r>
              <a:rPr lang="en-US" dirty="0" err="1"/>
              <a:t>TAships</a:t>
            </a:r>
            <a:endParaRPr lang="en-US" dirty="0"/>
          </a:p>
        </p:txBody>
      </p:sp>
      <p:sp>
        <p:nvSpPr>
          <p:cNvPr id="3" name="TextBox 2">
            <a:extLst>
              <a:ext uri="{FF2B5EF4-FFF2-40B4-BE49-F238E27FC236}">
                <a16:creationId xmlns:a16="http://schemas.microsoft.com/office/drawing/2014/main" id="{151DDDD0-4AF3-0D42-9CB1-4C34BA26F52F}"/>
              </a:ext>
            </a:extLst>
          </p:cNvPr>
          <p:cNvSpPr txBox="1"/>
          <p:nvPr/>
        </p:nvSpPr>
        <p:spPr>
          <a:xfrm>
            <a:off x="1344047" y="1552686"/>
            <a:ext cx="9713457" cy="2308324"/>
          </a:xfrm>
          <a:prstGeom prst="rect">
            <a:avLst/>
          </a:prstGeom>
          <a:noFill/>
        </p:spPr>
        <p:txBody>
          <a:bodyPr wrap="square" rtlCol="0">
            <a:spAutoFit/>
          </a:bodyPr>
          <a:lstStyle/>
          <a:p>
            <a:pPr marL="742950" indent="-742950">
              <a:buFont typeface="+mj-lt"/>
              <a:buAutoNum type="arabicPeriod"/>
            </a:pPr>
            <a:r>
              <a:rPr lang="en-US" sz="3600" dirty="0"/>
              <a:t>What are Block Grants?</a:t>
            </a:r>
          </a:p>
          <a:p>
            <a:pPr marL="742950" indent="-742950">
              <a:buFont typeface="+mj-lt"/>
              <a:buAutoNum type="arabicPeriod"/>
            </a:pPr>
            <a:r>
              <a:rPr lang="en-US" sz="3600" dirty="0"/>
              <a:t>What are </a:t>
            </a:r>
            <a:r>
              <a:rPr lang="en-US" sz="3600" dirty="0" err="1"/>
              <a:t>TAships</a:t>
            </a:r>
            <a:r>
              <a:rPr lang="en-US" sz="3600" dirty="0"/>
              <a:t>?</a:t>
            </a:r>
          </a:p>
          <a:p>
            <a:pPr marL="742950" indent="-742950">
              <a:buFont typeface="+mj-lt"/>
              <a:buAutoNum type="arabicPeriod"/>
            </a:pPr>
            <a:r>
              <a:rPr lang="en-US" sz="3600" dirty="0"/>
              <a:t>Who gets these funding sources?</a:t>
            </a:r>
          </a:p>
          <a:p>
            <a:pPr marL="742950" indent="-742950">
              <a:buFont typeface="+mj-lt"/>
              <a:buAutoNum type="arabicPeriod"/>
            </a:pPr>
            <a:r>
              <a:rPr lang="en-US" sz="3600" dirty="0"/>
              <a:t>How can you obtain these funds?</a:t>
            </a:r>
          </a:p>
        </p:txBody>
      </p:sp>
      <p:pic>
        <p:nvPicPr>
          <p:cNvPr id="4" name="Picture 3"/>
          <p:cNvPicPr>
            <a:picLocks noChangeAspect="1"/>
          </p:cNvPicPr>
          <p:nvPr/>
        </p:nvPicPr>
        <p:blipFill>
          <a:blip r:embed="rId3"/>
          <a:stretch>
            <a:fillRect/>
          </a:stretch>
        </p:blipFill>
        <p:spPr>
          <a:xfrm>
            <a:off x="6616095" y="3815048"/>
            <a:ext cx="4585910" cy="2884504"/>
          </a:xfrm>
          <a:prstGeom prst="rect">
            <a:avLst/>
          </a:prstGeom>
        </p:spPr>
      </p:pic>
    </p:spTree>
    <p:extLst>
      <p:ext uri="{BB962C8B-B14F-4D97-AF65-F5344CB8AC3E}">
        <p14:creationId xmlns:p14="http://schemas.microsoft.com/office/powerpoint/2010/main" val="210292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37522" y="106532"/>
            <a:ext cx="7958331" cy="1077229"/>
          </a:xfrm>
        </p:spPr>
        <p:txBody>
          <a:bodyPr/>
          <a:lstStyle/>
          <a:p>
            <a:r>
              <a:rPr lang="en-US" dirty="0"/>
              <a:t>Block Grants</a:t>
            </a:r>
          </a:p>
        </p:txBody>
      </p:sp>
      <p:sp>
        <p:nvSpPr>
          <p:cNvPr id="4" name="Content Placeholder 3"/>
          <p:cNvSpPr>
            <a:spLocks noGrp="1"/>
          </p:cNvSpPr>
          <p:nvPr>
            <p:ph idx="1"/>
          </p:nvPr>
        </p:nvSpPr>
        <p:spPr>
          <a:xfrm>
            <a:off x="1245810" y="1028095"/>
            <a:ext cx="9324329" cy="5021849"/>
          </a:xfrm>
        </p:spPr>
        <p:txBody>
          <a:bodyPr>
            <a:noAutofit/>
          </a:bodyPr>
          <a:lstStyle/>
          <a:p>
            <a:r>
              <a:rPr lang="en-US" sz="3200" dirty="0"/>
              <a:t>Each department gets a block of money from Grad </a:t>
            </a:r>
            <a:r>
              <a:rPr lang="en-US" sz="3200" dirty="0" err="1"/>
              <a:t>Div</a:t>
            </a:r>
            <a:r>
              <a:rPr lang="en-US" sz="3200" dirty="0"/>
              <a:t> to provide to students that they then decide how to support grad students with. </a:t>
            </a:r>
          </a:p>
          <a:p>
            <a:r>
              <a:rPr lang="en-US" sz="3200" dirty="0"/>
              <a:t>Each department does it differently so communicate  with your department chair. </a:t>
            </a:r>
          </a:p>
          <a:p>
            <a:r>
              <a:rPr lang="en-US" sz="3200" dirty="0"/>
              <a:t>Grad div has stated that they want it to be given in larger chunks and to tell students what they are going to get when they are admitted. </a:t>
            </a:r>
          </a:p>
          <a:p>
            <a:pPr marL="0" indent="0">
              <a:buNone/>
            </a:pPr>
            <a:endParaRPr lang="en-US" sz="3200" dirty="0"/>
          </a:p>
        </p:txBody>
      </p:sp>
    </p:spTree>
    <p:extLst>
      <p:ext uri="{BB962C8B-B14F-4D97-AF65-F5344CB8AC3E}">
        <p14:creationId xmlns:p14="http://schemas.microsoft.com/office/powerpoint/2010/main" val="8220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2856" y="179104"/>
            <a:ext cx="7958331" cy="1077229"/>
          </a:xfrm>
        </p:spPr>
        <p:txBody>
          <a:bodyPr/>
          <a:lstStyle/>
          <a:p>
            <a:r>
              <a:rPr lang="en-US" dirty="0"/>
              <a:t>CCSP-Specific Information</a:t>
            </a:r>
          </a:p>
        </p:txBody>
      </p:sp>
      <p:sp>
        <p:nvSpPr>
          <p:cNvPr id="3" name="Content Placeholder 2"/>
          <p:cNvSpPr>
            <a:spLocks noGrp="1"/>
          </p:cNvSpPr>
          <p:nvPr>
            <p:ph idx="1"/>
          </p:nvPr>
        </p:nvSpPr>
        <p:spPr>
          <a:xfrm>
            <a:off x="1270000" y="919238"/>
            <a:ext cx="9300139" cy="5759658"/>
          </a:xfrm>
        </p:spPr>
        <p:txBody>
          <a:bodyPr>
            <a:normAutofit/>
          </a:bodyPr>
          <a:lstStyle/>
          <a:p>
            <a:pPr lvl="0"/>
            <a:r>
              <a:rPr lang="en-US" dirty="0"/>
              <a:t>CCSP historically covers all first year tuition/fees with fellowships and block grants.</a:t>
            </a:r>
          </a:p>
          <a:p>
            <a:pPr lvl="0"/>
            <a:r>
              <a:rPr lang="en-US" dirty="0"/>
              <a:t>CCSP historically provides one quarter block grant to cover tuition/fees annually after the first year.</a:t>
            </a:r>
          </a:p>
          <a:p>
            <a:pPr lvl="0"/>
            <a:r>
              <a:rPr lang="en-US" dirty="0"/>
              <a:t>CCSP has an application process for TA positions. The positions are allocated as fairly as possible considering fellowship requirements, availability, qualifications, etc.</a:t>
            </a:r>
          </a:p>
          <a:p>
            <a:pPr lvl="0"/>
            <a:r>
              <a:rPr lang="en-US" dirty="0"/>
              <a:t>CCSP has an application process for fellowships; the application will be released in February and due in March.</a:t>
            </a:r>
          </a:p>
          <a:p>
            <a:endParaRPr lang="en-US" dirty="0"/>
          </a:p>
        </p:txBody>
      </p:sp>
    </p:spTree>
    <p:extLst>
      <p:ext uri="{BB962C8B-B14F-4D97-AF65-F5344CB8AC3E}">
        <p14:creationId xmlns:p14="http://schemas.microsoft.com/office/powerpoint/2010/main" val="2218052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GradPost</a:t>
            </a:r>
            <a:r>
              <a:rPr lang="en-US" dirty="0"/>
              <a:t> Funding Forecast</a:t>
            </a:r>
          </a:p>
        </p:txBody>
      </p:sp>
      <p:sp>
        <p:nvSpPr>
          <p:cNvPr id="3" name="Content Placeholder 2"/>
          <p:cNvSpPr>
            <a:spLocks noGrp="1"/>
          </p:cNvSpPr>
          <p:nvPr>
            <p:ph idx="1"/>
          </p:nvPr>
        </p:nvSpPr>
        <p:spPr>
          <a:xfrm>
            <a:off x="1453336" y="1418054"/>
            <a:ext cx="7796540" cy="3997828"/>
          </a:xfrm>
        </p:spPr>
        <p:txBody>
          <a:bodyPr>
            <a:normAutofit/>
          </a:bodyPr>
          <a:lstStyle/>
          <a:p>
            <a:r>
              <a:rPr lang="en-US" sz="2400" dirty="0"/>
              <a:t>Funding Pages</a:t>
            </a:r>
          </a:p>
          <a:p>
            <a:r>
              <a:rPr lang="en-US" sz="2400" dirty="0"/>
              <a:t>Articles</a:t>
            </a:r>
            <a:endParaRPr lang="en-US" sz="2200" dirty="0"/>
          </a:p>
          <a:p>
            <a:r>
              <a:rPr lang="en-US" sz="2400" dirty="0"/>
              <a:t>Workshops</a:t>
            </a:r>
          </a:p>
          <a:p>
            <a:pPr lvl="1"/>
            <a:r>
              <a:rPr lang="en-US" sz="2400" dirty="0"/>
              <a:t>Budgeting and personal finance</a:t>
            </a:r>
          </a:p>
          <a:p>
            <a:pPr lvl="1"/>
            <a:r>
              <a:rPr lang="en-US" sz="2400" dirty="0"/>
              <a:t>Finding funding</a:t>
            </a:r>
          </a:p>
          <a:p>
            <a:pPr lvl="1"/>
            <a:r>
              <a:rPr lang="en-US" sz="2400" dirty="0"/>
              <a:t>Taxes</a:t>
            </a:r>
          </a:p>
          <a:p>
            <a:endParaRPr lang="en-US" dirty="0"/>
          </a:p>
        </p:txBody>
      </p:sp>
      <p:sp>
        <p:nvSpPr>
          <p:cNvPr id="4" name="TextBox 3"/>
          <p:cNvSpPr txBox="1"/>
          <p:nvPr/>
        </p:nvSpPr>
        <p:spPr>
          <a:xfrm>
            <a:off x="6776368" y="6322504"/>
            <a:ext cx="4797938" cy="369332"/>
          </a:xfrm>
          <a:prstGeom prst="rect">
            <a:avLst/>
          </a:prstGeom>
          <a:noFill/>
        </p:spPr>
        <p:txBody>
          <a:bodyPr wrap="square" rtlCol="0">
            <a:spAutoFit/>
          </a:bodyPr>
          <a:lstStyle/>
          <a:p>
            <a:r>
              <a:rPr lang="en-US" dirty="0"/>
              <a:t>http://</a:t>
            </a:r>
            <a:r>
              <a:rPr lang="en-US" dirty="0" err="1"/>
              <a:t>www.gradpost.ucsb.edu</a:t>
            </a:r>
            <a:r>
              <a:rPr lang="en-US" dirty="0"/>
              <a:t>/money</a:t>
            </a:r>
          </a:p>
        </p:txBody>
      </p:sp>
      <p:pic>
        <p:nvPicPr>
          <p:cNvPr id="5" name="Picture 4"/>
          <p:cNvPicPr>
            <a:picLocks noChangeAspect="1"/>
          </p:cNvPicPr>
          <p:nvPr/>
        </p:nvPicPr>
        <p:blipFill>
          <a:blip r:embed="rId3"/>
          <a:stretch>
            <a:fillRect/>
          </a:stretch>
        </p:blipFill>
        <p:spPr>
          <a:xfrm>
            <a:off x="6776368" y="3173521"/>
            <a:ext cx="4442962" cy="3148983"/>
          </a:xfrm>
          <a:prstGeom prst="rect">
            <a:avLst/>
          </a:prstGeom>
        </p:spPr>
      </p:pic>
    </p:spTree>
    <p:extLst>
      <p:ext uri="{BB962C8B-B14F-4D97-AF65-F5344CB8AC3E}">
        <p14:creationId xmlns:p14="http://schemas.microsoft.com/office/powerpoint/2010/main" val="23799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Central Campus Fellowship</a:t>
            </a:r>
            <a:endParaRPr lang="en-US" dirty="0"/>
          </a:p>
        </p:txBody>
      </p:sp>
      <p:sp>
        <p:nvSpPr>
          <p:cNvPr id="3" name="Content Placeholder 2"/>
          <p:cNvSpPr>
            <a:spLocks noGrp="1"/>
          </p:cNvSpPr>
          <p:nvPr>
            <p:ph idx="1"/>
          </p:nvPr>
        </p:nvSpPr>
        <p:spPr>
          <a:xfrm>
            <a:off x="1553927" y="1700019"/>
            <a:ext cx="9159064" cy="4914343"/>
          </a:xfrm>
        </p:spPr>
        <p:txBody>
          <a:bodyPr>
            <a:normAutofit/>
          </a:bodyPr>
          <a:lstStyle/>
          <a:p>
            <a:r>
              <a:rPr lang="en-US" sz="2800" dirty="0"/>
              <a:t>Central Campus Fellowships at </a:t>
            </a:r>
            <a:r>
              <a:rPr lang="en-US" sz="2800" dirty="0">
                <a:solidFill>
                  <a:srgbClr val="B8781A"/>
                </a:solidFill>
              </a:rPr>
              <a:t>Recruitment</a:t>
            </a:r>
          </a:p>
          <a:p>
            <a:pPr lvl="1"/>
            <a:r>
              <a:rPr lang="en-US" sz="2800" dirty="0"/>
              <a:t>Due in January announced in February</a:t>
            </a:r>
          </a:p>
          <a:p>
            <a:pPr lvl="1"/>
            <a:r>
              <a:rPr lang="en-US" sz="2800" dirty="0"/>
              <a:t>Often provide tuition/fees/stipend in some years</a:t>
            </a:r>
          </a:p>
          <a:p>
            <a:pPr lvl="1"/>
            <a:r>
              <a:rPr lang="en-US" sz="2800" dirty="0"/>
              <a:t>Department provides 50% employment in alternate years</a:t>
            </a:r>
          </a:p>
          <a:p>
            <a:pPr lvl="2"/>
            <a:r>
              <a:rPr lang="en-US" sz="2600" dirty="0"/>
              <a:t>Resources obligated to students with fellowships</a:t>
            </a:r>
          </a:p>
          <a:p>
            <a:pPr lvl="2"/>
            <a:r>
              <a:rPr lang="en-US" sz="2600" dirty="0"/>
              <a:t>Fellowships help avail block grants funds </a:t>
            </a:r>
          </a:p>
          <a:p>
            <a:endParaRPr lang="en-US" dirty="0"/>
          </a:p>
        </p:txBody>
      </p:sp>
    </p:spTree>
    <p:extLst>
      <p:ext uri="{BB962C8B-B14F-4D97-AF65-F5344CB8AC3E}">
        <p14:creationId xmlns:p14="http://schemas.microsoft.com/office/powerpoint/2010/main" val="3703106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Central Campus Fellowship: Continuing</a:t>
            </a:r>
            <a:br>
              <a:rPr lang="en-US" dirty="0"/>
            </a:br>
            <a:br>
              <a:rPr lang="en-US" dirty="0"/>
            </a:br>
            <a:endParaRPr lang="en-US" dirty="0"/>
          </a:p>
        </p:txBody>
      </p:sp>
      <p:sp>
        <p:nvSpPr>
          <p:cNvPr id="9" name="Content Placeholder 8">
            <a:extLst>
              <a:ext uri="{FF2B5EF4-FFF2-40B4-BE49-F238E27FC236}">
                <a16:creationId xmlns:a16="http://schemas.microsoft.com/office/drawing/2014/main" id="{17C03E98-3403-4EDE-BF2A-D004B009FC59}"/>
              </a:ext>
            </a:extLst>
          </p:cNvPr>
          <p:cNvSpPr>
            <a:spLocks noGrp="1"/>
          </p:cNvSpPr>
          <p:nvPr>
            <p:ph idx="1"/>
          </p:nvPr>
        </p:nvSpPr>
        <p:spPr/>
        <p:txBody>
          <a:bodyPr>
            <a:normAutofit/>
          </a:bodyPr>
          <a:lstStyle/>
          <a:p>
            <a:pPr marL="0" indent="0">
              <a:buNone/>
            </a:pPr>
            <a:r>
              <a:rPr lang="en-US" sz="3200" dirty="0"/>
              <a:t>Allocated to your department each year</a:t>
            </a:r>
            <a:br>
              <a:rPr lang="en-US" sz="3200" dirty="0"/>
            </a:br>
            <a:br>
              <a:rPr lang="en-US" sz="3200" dirty="0"/>
            </a:br>
            <a:r>
              <a:rPr lang="en-US" sz="3200" dirty="0"/>
              <a:t>Complete your Diss Proposal by March in order to be eligible</a:t>
            </a:r>
          </a:p>
        </p:txBody>
      </p:sp>
    </p:spTree>
    <p:extLst>
      <p:ext uri="{BB962C8B-B14F-4D97-AF65-F5344CB8AC3E}">
        <p14:creationId xmlns:p14="http://schemas.microsoft.com/office/powerpoint/2010/main" val="3967380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713" y="280501"/>
            <a:ext cx="7958331" cy="1077229"/>
          </a:xfrm>
        </p:spPr>
        <p:txBody>
          <a:bodyPr/>
          <a:lstStyle/>
          <a:p>
            <a:r>
              <a:rPr lang="en-US" sz="3600" dirty="0"/>
              <a:t>Travel Grants: UCSB Campus</a:t>
            </a:r>
            <a:br>
              <a:rPr lang="en-US" sz="3600" dirty="0"/>
            </a:br>
            <a:endParaRPr lang="en-US" dirty="0"/>
          </a:p>
        </p:txBody>
      </p:sp>
      <p:pic>
        <p:nvPicPr>
          <p:cNvPr id="8" name="Content Placeholder 7"/>
          <p:cNvPicPr>
            <a:picLocks noGrp="1" noChangeAspect="1"/>
          </p:cNvPicPr>
          <p:nvPr>
            <p:ph idx="1"/>
          </p:nvPr>
        </p:nvPicPr>
        <p:blipFill rotWithShape="1">
          <a:blip r:embed="rId3"/>
          <a:srcRect l="-742" r="-1"/>
          <a:stretch/>
        </p:blipFill>
        <p:spPr>
          <a:xfrm>
            <a:off x="6727054" y="4580377"/>
            <a:ext cx="4522077" cy="1946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1194524" y="1357730"/>
            <a:ext cx="9732224" cy="2677656"/>
          </a:xfrm>
          <a:prstGeom prst="rect">
            <a:avLst/>
          </a:prstGeom>
          <a:noFill/>
        </p:spPr>
        <p:txBody>
          <a:bodyPr wrap="square" rtlCol="0">
            <a:spAutoFit/>
          </a:bodyPr>
          <a:lstStyle/>
          <a:p>
            <a:r>
              <a:rPr lang="en-US" sz="2400" dirty="0"/>
              <a:t>Academic Senate ABD Doctoral Student Travel Grants</a:t>
            </a:r>
          </a:p>
          <a:p>
            <a:pPr marL="285750" indent="-285750">
              <a:buFont typeface="Arial"/>
              <a:buChar char="•"/>
            </a:pPr>
            <a:r>
              <a:rPr lang="en-US" dirty="0"/>
              <a:t>Doctoral students who have been invited to present at a major conference/meeting</a:t>
            </a:r>
          </a:p>
          <a:p>
            <a:pPr marL="285750" indent="-285750">
              <a:buFont typeface="Arial"/>
              <a:buChar char="•"/>
            </a:pPr>
            <a:r>
              <a:rPr lang="en-US" dirty="0"/>
              <a:t>First-come, first-served, eligible to receive two total. </a:t>
            </a:r>
          </a:p>
          <a:p>
            <a:pPr marL="285750" indent="-285750">
              <a:buFont typeface="Arial"/>
              <a:buChar char="•"/>
            </a:pPr>
            <a:r>
              <a:rPr lang="en-US" dirty="0"/>
              <a:t>Deadline is at least 21 days in advance of travel</a:t>
            </a:r>
          </a:p>
          <a:p>
            <a:pPr marL="285750" indent="-285750">
              <a:buFont typeface="Arial"/>
              <a:buChar char="•"/>
            </a:pPr>
            <a:r>
              <a:rPr lang="en-US" dirty="0"/>
              <a:t>Divided by timing of conference</a:t>
            </a:r>
          </a:p>
          <a:p>
            <a:pPr marL="742950" lvl="1" indent="-285750">
              <a:buFont typeface="Arial"/>
              <a:buChar char="•"/>
            </a:pPr>
            <a:r>
              <a:rPr lang="en-US" dirty="0"/>
              <a:t>Pool One: July 1  and Dec 31</a:t>
            </a:r>
          </a:p>
          <a:p>
            <a:pPr marL="742950" lvl="1" indent="-285750">
              <a:buFont typeface="Arial"/>
              <a:buChar char="•"/>
            </a:pPr>
            <a:r>
              <a:rPr lang="en-US" dirty="0"/>
              <a:t>Pool Two: Jan 1 and June 30 </a:t>
            </a:r>
          </a:p>
          <a:p>
            <a:pPr marL="285750" indent="-285750">
              <a:buFont typeface="Arial"/>
              <a:buChar char="•"/>
            </a:pPr>
            <a:r>
              <a:rPr lang="en-US" dirty="0"/>
              <a:t>Divided by division/school</a:t>
            </a:r>
          </a:p>
          <a:p>
            <a:endParaRPr lang="en-US" dirty="0"/>
          </a:p>
        </p:txBody>
      </p:sp>
      <p:sp>
        <p:nvSpPr>
          <p:cNvPr id="11" name="Rectangle 10"/>
          <p:cNvSpPr/>
          <p:nvPr/>
        </p:nvSpPr>
        <p:spPr>
          <a:xfrm>
            <a:off x="1295115" y="3666054"/>
            <a:ext cx="5686172" cy="369332"/>
          </a:xfrm>
          <a:prstGeom prst="rect">
            <a:avLst/>
          </a:prstGeom>
        </p:spPr>
        <p:txBody>
          <a:bodyPr wrap="none">
            <a:spAutoFit/>
          </a:bodyPr>
          <a:lstStyle/>
          <a:p>
            <a:r>
              <a:rPr lang="en-US" dirty="0"/>
              <a:t>https://</a:t>
            </a:r>
            <a:r>
              <a:rPr lang="en-US" dirty="0" err="1"/>
              <a:t>senate.ucsb.edu</a:t>
            </a:r>
            <a:r>
              <a:rPr lang="en-US" dirty="0"/>
              <a:t>/grants/doctoral-student-travel/</a:t>
            </a:r>
          </a:p>
        </p:txBody>
      </p:sp>
      <p:sp>
        <p:nvSpPr>
          <p:cNvPr id="12" name="TextBox 11"/>
          <p:cNvSpPr txBox="1"/>
          <p:nvPr/>
        </p:nvSpPr>
        <p:spPr>
          <a:xfrm>
            <a:off x="1194524" y="4580377"/>
            <a:ext cx="5532530" cy="2123658"/>
          </a:xfrm>
          <a:prstGeom prst="rect">
            <a:avLst/>
          </a:prstGeom>
          <a:noFill/>
        </p:spPr>
        <p:txBody>
          <a:bodyPr wrap="square" rtlCol="0">
            <a:spAutoFit/>
          </a:bodyPr>
          <a:lstStyle/>
          <a:p>
            <a:r>
              <a:rPr lang="en-US" sz="2400" dirty="0"/>
              <a:t>UCSB GSA Conference Travel Grant</a:t>
            </a:r>
          </a:p>
          <a:p>
            <a:pPr marL="285750" indent="-285750">
              <a:buFont typeface="Arial"/>
              <a:buChar char="•"/>
            </a:pPr>
            <a:r>
              <a:rPr lang="en-US" dirty="0"/>
              <a:t>Offsets costs of professional conferences when presenting original findings</a:t>
            </a:r>
          </a:p>
          <a:p>
            <a:pPr marL="285750" indent="-285750">
              <a:buFont typeface="Arial"/>
              <a:buChar char="•"/>
            </a:pPr>
            <a:r>
              <a:rPr lang="en-US" dirty="0"/>
              <a:t>$250 in reimbursement</a:t>
            </a:r>
          </a:p>
          <a:p>
            <a:pPr marL="285750" indent="-285750">
              <a:buFont typeface="Arial"/>
              <a:buChar char="•"/>
            </a:pPr>
            <a:r>
              <a:rPr lang="en-US" dirty="0"/>
              <a:t>Available 1x/academic year</a:t>
            </a:r>
          </a:p>
          <a:p>
            <a:pPr marL="285750" indent="-285750">
              <a:buFont typeface="Arial"/>
              <a:buChar char="•"/>
            </a:pPr>
            <a:r>
              <a:rPr lang="en-US" dirty="0"/>
              <a:t>45 are available each quarter, selected by lottery</a:t>
            </a:r>
          </a:p>
          <a:p>
            <a:r>
              <a:rPr lang="en-US" dirty="0"/>
              <a:t>https://</a:t>
            </a:r>
            <a:r>
              <a:rPr lang="en-US" dirty="0" err="1"/>
              <a:t>gsa.ucsb.edu</a:t>
            </a:r>
            <a:r>
              <a:rPr lang="en-US" dirty="0"/>
              <a:t>/funding/conference-travel-grant</a:t>
            </a:r>
          </a:p>
        </p:txBody>
      </p:sp>
      <p:sp>
        <p:nvSpPr>
          <p:cNvPr id="13" name="TextBox 12"/>
          <p:cNvSpPr txBox="1"/>
          <p:nvPr/>
        </p:nvSpPr>
        <p:spPr>
          <a:xfrm>
            <a:off x="7871281" y="2376644"/>
            <a:ext cx="3377849" cy="1477328"/>
          </a:xfrm>
          <a:prstGeom prst="rect">
            <a:avLst/>
          </a:prstGeom>
          <a:noFill/>
        </p:spPr>
        <p:txBody>
          <a:bodyPr wrap="square" rtlCol="0">
            <a:spAutoFit/>
          </a:bodyPr>
          <a:lstStyle/>
          <a:p>
            <a:r>
              <a:rPr lang="en-US" dirty="0"/>
              <a:t>$250 Virtual</a:t>
            </a:r>
          </a:p>
          <a:p>
            <a:r>
              <a:rPr lang="en-US" dirty="0"/>
              <a:t>$450 California</a:t>
            </a:r>
          </a:p>
          <a:p>
            <a:r>
              <a:rPr lang="en-US" dirty="0"/>
              <a:t>$900 U.S., Mexico, Canada, Puerto Rico</a:t>
            </a:r>
          </a:p>
          <a:p>
            <a:r>
              <a:rPr lang="en-US" dirty="0"/>
              <a:t>$1,500 International</a:t>
            </a:r>
          </a:p>
        </p:txBody>
      </p:sp>
    </p:spTree>
    <p:extLst>
      <p:ext uri="{BB962C8B-B14F-4D97-AF65-F5344CB8AC3E}">
        <p14:creationId xmlns:p14="http://schemas.microsoft.com/office/powerpoint/2010/main" val="1539278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77248" y="180390"/>
            <a:ext cx="7959725" cy="1076325"/>
          </a:xfrm>
        </p:spPr>
        <p:txBody>
          <a:bodyPr>
            <a:normAutofit fontScale="90000"/>
          </a:bodyPr>
          <a:lstStyle/>
          <a:p>
            <a:r>
              <a:rPr lang="en-US" sz="3600" dirty="0"/>
              <a:t>Travel Grants: GGSE Dean’s Travel Grant</a:t>
            </a:r>
            <a:br>
              <a:rPr lang="en-US" sz="3600" dirty="0"/>
            </a:br>
            <a:endParaRPr lang="en-US" dirty="0"/>
          </a:p>
        </p:txBody>
      </p:sp>
      <p:pic>
        <p:nvPicPr>
          <p:cNvPr id="6" name="Picture 5">
            <a:extLst>
              <a:ext uri="{FF2B5EF4-FFF2-40B4-BE49-F238E27FC236}">
                <a16:creationId xmlns:a16="http://schemas.microsoft.com/office/drawing/2014/main" id="{82C765B5-DC59-8D76-47C0-01B65E9AB7D5}"/>
              </a:ext>
            </a:extLst>
          </p:cNvPr>
          <p:cNvPicPr>
            <a:picLocks noChangeAspect="1"/>
          </p:cNvPicPr>
          <p:nvPr/>
        </p:nvPicPr>
        <p:blipFill>
          <a:blip r:embed="rId3"/>
          <a:stretch>
            <a:fillRect/>
          </a:stretch>
        </p:blipFill>
        <p:spPr>
          <a:xfrm>
            <a:off x="1177872" y="922793"/>
            <a:ext cx="9947492" cy="4393125"/>
          </a:xfrm>
          <a:prstGeom prst="rect">
            <a:avLst/>
          </a:prstGeom>
        </p:spPr>
      </p:pic>
    </p:spTree>
    <p:extLst>
      <p:ext uri="{BB962C8B-B14F-4D97-AF65-F5344CB8AC3E}">
        <p14:creationId xmlns:p14="http://schemas.microsoft.com/office/powerpoint/2010/main" val="3599689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199" y="303702"/>
            <a:ext cx="7958331" cy="1077229"/>
          </a:xfrm>
        </p:spPr>
        <p:txBody>
          <a:bodyPr/>
          <a:lstStyle/>
          <a:p>
            <a:r>
              <a:rPr lang="en-US" dirty="0"/>
              <a:t>Travel Grants: Your Department</a:t>
            </a:r>
          </a:p>
        </p:txBody>
      </p:sp>
      <p:sp>
        <p:nvSpPr>
          <p:cNvPr id="3" name="Content Placeholder 2"/>
          <p:cNvSpPr>
            <a:spLocks noGrp="1"/>
          </p:cNvSpPr>
          <p:nvPr>
            <p:ph idx="1"/>
          </p:nvPr>
        </p:nvSpPr>
        <p:spPr>
          <a:xfrm>
            <a:off x="1770708" y="1380931"/>
            <a:ext cx="8994273" cy="4329801"/>
          </a:xfrm>
        </p:spPr>
        <p:txBody>
          <a:bodyPr>
            <a:normAutofit fontScale="85000" lnSpcReduction="10000"/>
          </a:bodyPr>
          <a:lstStyle/>
          <a:p>
            <a:r>
              <a:rPr lang="en-US" dirty="0">
                <a:solidFill>
                  <a:srgbClr val="FF0000"/>
                </a:solidFill>
              </a:rPr>
              <a:t>Applications for Travel Grant funding must be made at least 28 days prior to travel</a:t>
            </a:r>
          </a:p>
          <a:p>
            <a:r>
              <a:rPr lang="en-US" dirty="0"/>
              <a:t>EDUC</a:t>
            </a:r>
          </a:p>
          <a:p>
            <a:pPr lvl="1"/>
            <a:r>
              <a:rPr lang="en-US" dirty="0"/>
              <a:t>Two calls for travel grants, one in Fall one in Winter.</a:t>
            </a:r>
          </a:p>
          <a:p>
            <a:pPr lvl="1"/>
            <a:r>
              <a:rPr lang="en-US" dirty="0"/>
              <a:t>Depending on the time of acceptance of conference.</a:t>
            </a:r>
          </a:p>
          <a:p>
            <a:pPr lvl="1"/>
            <a:r>
              <a:rPr lang="en-US" dirty="0"/>
              <a:t>Amounts parallel campus Academic travel grant.</a:t>
            </a:r>
          </a:p>
          <a:p>
            <a:pPr lvl="1"/>
            <a:r>
              <a:rPr lang="en-US" dirty="0"/>
              <a:t>Fixed amount each year, so depending on the amount to applicants, amounts can vary</a:t>
            </a:r>
          </a:p>
          <a:p>
            <a:r>
              <a:rPr lang="en-US" dirty="0"/>
              <a:t>CCSP</a:t>
            </a:r>
          </a:p>
          <a:p>
            <a:pPr lvl="1"/>
            <a:r>
              <a:rPr lang="en-US" dirty="0"/>
              <a:t>One call for travel grants, in Winter</a:t>
            </a:r>
          </a:p>
          <a:p>
            <a:pPr lvl="1"/>
            <a:r>
              <a:rPr lang="en-US" dirty="0"/>
              <a:t>Travel dates are 9/1/19 through 8/31</a:t>
            </a:r>
          </a:p>
          <a:p>
            <a:pPr lvl="1"/>
            <a:r>
              <a:rPr lang="en-US" dirty="0"/>
              <a:t>Aim to match academic senate travel amounts, dependent on available funds and number of applications</a:t>
            </a:r>
          </a:p>
        </p:txBody>
      </p:sp>
      <p:sp>
        <p:nvSpPr>
          <p:cNvPr id="4" name="TextBox 3">
            <a:extLst>
              <a:ext uri="{FF2B5EF4-FFF2-40B4-BE49-F238E27FC236}">
                <a16:creationId xmlns:a16="http://schemas.microsoft.com/office/drawing/2014/main" id="{E43B14E2-9408-DF43-BDA9-08E2F8D0809A}"/>
              </a:ext>
            </a:extLst>
          </p:cNvPr>
          <p:cNvSpPr txBox="1"/>
          <p:nvPr/>
        </p:nvSpPr>
        <p:spPr>
          <a:xfrm>
            <a:off x="954334" y="5869859"/>
            <a:ext cx="10210196" cy="646331"/>
          </a:xfrm>
          <a:prstGeom prst="rect">
            <a:avLst/>
          </a:prstGeom>
          <a:noFill/>
        </p:spPr>
        <p:txBody>
          <a:bodyPr wrap="square" rtlCol="0">
            <a:spAutoFit/>
          </a:bodyPr>
          <a:lstStyle/>
          <a:p>
            <a:r>
              <a:rPr lang="en-US" dirty="0"/>
              <a:t>Note: If you obtain multiple travel grants for the same trip, you need to have sufficient funds to claim them all.  </a:t>
            </a:r>
          </a:p>
        </p:txBody>
      </p:sp>
    </p:spTree>
    <p:extLst>
      <p:ext uri="{BB962C8B-B14F-4D97-AF65-F5344CB8AC3E}">
        <p14:creationId xmlns:p14="http://schemas.microsoft.com/office/powerpoint/2010/main" val="53189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926" y="808056"/>
            <a:ext cx="8797214" cy="1077229"/>
          </a:xfrm>
        </p:spPr>
        <p:txBody>
          <a:bodyPr>
            <a:normAutofit/>
          </a:bodyPr>
          <a:lstStyle/>
          <a:p>
            <a:r>
              <a:rPr lang="en-US" sz="3600" dirty="0"/>
              <a:t>Tuition Coverage: TA outside GGSE</a:t>
            </a:r>
            <a:br>
              <a:rPr lang="en-US" sz="3600" dirty="0"/>
            </a:br>
            <a:endParaRPr lang="en-US" dirty="0"/>
          </a:p>
        </p:txBody>
      </p:sp>
      <p:sp>
        <p:nvSpPr>
          <p:cNvPr id="3" name="Content Placeholder 2"/>
          <p:cNvSpPr>
            <a:spLocks noGrp="1"/>
          </p:cNvSpPr>
          <p:nvPr>
            <p:ph idx="1"/>
          </p:nvPr>
        </p:nvSpPr>
        <p:spPr>
          <a:xfrm>
            <a:off x="1579074" y="1662295"/>
            <a:ext cx="9759830" cy="4687995"/>
          </a:xfrm>
        </p:spPr>
        <p:txBody>
          <a:bodyPr>
            <a:normAutofit fontScale="77500" lnSpcReduction="20000"/>
          </a:bodyPr>
          <a:lstStyle/>
          <a:p>
            <a:pPr marL="0" indent="0">
              <a:buNone/>
            </a:pPr>
            <a:r>
              <a:rPr lang="en-US" sz="2800" dirty="0"/>
              <a:t>How do I find a TA position outside the department? (see notes)</a:t>
            </a:r>
          </a:p>
          <a:p>
            <a:pPr marL="736600" lvl="1" indent="-285750"/>
            <a:r>
              <a:rPr lang="en-US" sz="2800" dirty="0"/>
              <a:t>What are the benefits?</a:t>
            </a:r>
          </a:p>
          <a:p>
            <a:pPr marL="736600" lvl="1" indent="-285750"/>
            <a:r>
              <a:rPr lang="en-US" sz="2800" dirty="0"/>
              <a:t>What are the drawbacks?</a:t>
            </a:r>
          </a:p>
          <a:p>
            <a:pPr marL="736600" lvl="1" indent="-285750"/>
            <a:r>
              <a:rPr lang="en-US" sz="2800" dirty="0"/>
              <a:t>Review: What are the salary/benefits for TAs?</a:t>
            </a:r>
          </a:p>
          <a:p>
            <a:pPr marL="1200150" lvl="2" indent="-285750"/>
            <a:r>
              <a:rPr lang="en-US" sz="2600" dirty="0" err="1"/>
              <a:t>Taships</a:t>
            </a:r>
            <a:r>
              <a:rPr lang="en-US" sz="2600" dirty="0"/>
              <a:t> never cover full fees, there is a $228 gap between full and partial tuition for TAs at any FTE.</a:t>
            </a:r>
          </a:p>
          <a:p>
            <a:pPr marL="1200150" lvl="2" indent="-285750"/>
            <a:r>
              <a:rPr lang="en-US" sz="2600" dirty="0" err="1"/>
              <a:t>Taships</a:t>
            </a:r>
            <a:r>
              <a:rPr lang="en-US" sz="2600" dirty="0"/>
              <a:t> do not cover international fees (NRST)</a:t>
            </a:r>
            <a:endParaRPr lang="en-US" sz="2800" dirty="0"/>
          </a:p>
          <a:p>
            <a:pPr marL="0" indent="0">
              <a:buNone/>
            </a:pPr>
            <a:r>
              <a:rPr lang="en-US" dirty="0">
                <a:solidFill>
                  <a:schemeClr val="accent5">
                    <a:lumMod val="60000"/>
                    <a:lumOff val="40000"/>
                  </a:schemeClr>
                </a:solidFill>
              </a:rPr>
              <a:t>Note: The same employment rules apply so coordinate with other supervisors to manage % and tuition/fees coverage</a:t>
            </a:r>
          </a:p>
          <a:p>
            <a:pPr marL="0" indent="0">
              <a:buNone/>
            </a:pPr>
            <a:r>
              <a:rPr lang="en-US" dirty="0">
                <a:solidFill>
                  <a:schemeClr val="accent5">
                    <a:lumMod val="60000"/>
                    <a:lumOff val="40000"/>
                  </a:schemeClr>
                </a:solidFill>
              </a:rPr>
              <a:t>https://</a:t>
            </a:r>
            <a:r>
              <a:rPr lang="en-US" dirty="0" err="1">
                <a:solidFill>
                  <a:schemeClr val="accent5">
                    <a:lumMod val="60000"/>
                    <a:lumOff val="40000"/>
                  </a:schemeClr>
                </a:solidFill>
              </a:rPr>
              <a:t>ap.ucsb.edu</a:t>
            </a:r>
            <a:r>
              <a:rPr lang="en-US" dirty="0">
                <a:solidFill>
                  <a:schemeClr val="accent5">
                    <a:lumMod val="60000"/>
                    <a:lumOff val="40000"/>
                  </a:schemeClr>
                </a:solidFill>
              </a:rPr>
              <a:t>/</a:t>
            </a:r>
            <a:r>
              <a:rPr lang="en-US" dirty="0" err="1">
                <a:solidFill>
                  <a:schemeClr val="accent5">
                    <a:lumMod val="60000"/>
                    <a:lumOff val="40000"/>
                  </a:schemeClr>
                </a:solidFill>
              </a:rPr>
              <a:t>resources.for.prospective.employees</a:t>
            </a:r>
            <a:r>
              <a:rPr lang="en-US" dirty="0">
                <a:solidFill>
                  <a:schemeClr val="accent5">
                    <a:lumMod val="60000"/>
                    <a:lumOff val="40000"/>
                  </a:schemeClr>
                </a:solidFill>
              </a:rPr>
              <a:t>/</a:t>
            </a:r>
            <a:r>
              <a:rPr lang="en-US" dirty="0" err="1">
                <a:solidFill>
                  <a:schemeClr val="accent5">
                    <a:lumMod val="60000"/>
                    <a:lumOff val="40000"/>
                  </a:schemeClr>
                </a:solidFill>
              </a:rPr>
              <a:t>graduate.student.academic.appointments</a:t>
            </a:r>
            <a:r>
              <a:rPr lang="en-US" dirty="0">
                <a:solidFill>
                  <a:schemeClr val="accent5">
                    <a:lumMod val="60000"/>
                    <a:lumOff val="40000"/>
                  </a:schemeClr>
                </a:solidFill>
              </a:rPr>
              <a:t>/</a:t>
            </a:r>
            <a:r>
              <a:rPr lang="en-US" dirty="0" err="1">
                <a:solidFill>
                  <a:schemeClr val="accent5">
                    <a:lumMod val="60000"/>
                    <a:lumOff val="40000"/>
                  </a:schemeClr>
                </a:solidFill>
              </a:rPr>
              <a:t>ase.open.positions</a:t>
            </a:r>
            <a:r>
              <a:rPr lang="en-US" dirty="0">
                <a:solidFill>
                  <a:schemeClr val="accent5">
                    <a:lumMod val="60000"/>
                    <a:lumOff val="40000"/>
                  </a:schemeClr>
                </a:solidFill>
              </a:rPr>
              <a:t>/ase.open.positions.2021-22.pdf</a:t>
            </a:r>
          </a:p>
        </p:txBody>
      </p:sp>
    </p:spTree>
    <p:extLst>
      <p:ext uri="{BB962C8B-B14F-4D97-AF65-F5344CB8AC3E}">
        <p14:creationId xmlns:p14="http://schemas.microsoft.com/office/powerpoint/2010/main" val="39956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8DB4-7560-874B-ACD4-7596B0454B65}"/>
              </a:ext>
            </a:extLst>
          </p:cNvPr>
          <p:cNvSpPr>
            <a:spLocks noGrp="1"/>
          </p:cNvSpPr>
          <p:nvPr>
            <p:ph type="title"/>
          </p:nvPr>
        </p:nvSpPr>
        <p:spPr>
          <a:xfrm>
            <a:off x="1100138" y="808056"/>
            <a:ext cx="9972675" cy="1077229"/>
          </a:xfrm>
        </p:spPr>
        <p:txBody>
          <a:bodyPr/>
          <a:lstStyle/>
          <a:p>
            <a:pPr algn="ctr"/>
            <a:r>
              <a:rPr lang="en-US" dirty="0"/>
              <a:t>Agenda</a:t>
            </a:r>
          </a:p>
        </p:txBody>
      </p:sp>
      <p:sp>
        <p:nvSpPr>
          <p:cNvPr id="3" name="Content Placeholder 2">
            <a:extLst>
              <a:ext uri="{FF2B5EF4-FFF2-40B4-BE49-F238E27FC236}">
                <a16:creationId xmlns:a16="http://schemas.microsoft.com/office/drawing/2014/main" id="{039E3755-D996-E443-B263-2E044747056F}"/>
              </a:ext>
            </a:extLst>
          </p:cNvPr>
          <p:cNvSpPr>
            <a:spLocks noGrp="1"/>
          </p:cNvSpPr>
          <p:nvPr>
            <p:ph idx="1"/>
          </p:nvPr>
        </p:nvSpPr>
        <p:spPr>
          <a:xfrm>
            <a:off x="1500188" y="1885285"/>
            <a:ext cx="9272587" cy="4401215"/>
          </a:xfrm>
        </p:spPr>
        <p:txBody>
          <a:bodyPr>
            <a:normAutofit/>
          </a:bodyPr>
          <a:lstStyle/>
          <a:p>
            <a:r>
              <a:rPr lang="en-US" sz="2800" dirty="0"/>
              <a:t>How Does Employment Work?</a:t>
            </a:r>
          </a:p>
          <a:p>
            <a:r>
              <a:rPr lang="en-US" sz="2800" dirty="0"/>
              <a:t>Research Grants and GSRs</a:t>
            </a:r>
          </a:p>
          <a:p>
            <a:r>
              <a:rPr lang="en-US" sz="2800" dirty="0"/>
              <a:t>Block Grants and </a:t>
            </a:r>
            <a:r>
              <a:rPr lang="en-US" sz="2800" dirty="0" err="1"/>
              <a:t>TAships</a:t>
            </a:r>
            <a:endParaRPr lang="en-US" sz="2800" dirty="0"/>
          </a:p>
          <a:p>
            <a:r>
              <a:rPr lang="en-US" sz="2800" dirty="0"/>
              <a:t>Department Decision Making</a:t>
            </a:r>
          </a:p>
          <a:p>
            <a:r>
              <a:rPr lang="en-US" sz="2800" dirty="0"/>
              <a:t>Campus information, resources, and tips</a:t>
            </a:r>
          </a:p>
          <a:p>
            <a:r>
              <a:rPr lang="en-US" sz="2800" dirty="0"/>
              <a:t>Question and Answer</a:t>
            </a:r>
          </a:p>
        </p:txBody>
      </p:sp>
      <p:pic>
        <p:nvPicPr>
          <p:cNvPr id="4" name="Picture 3"/>
          <p:cNvPicPr>
            <a:picLocks noChangeAspect="1"/>
          </p:cNvPicPr>
          <p:nvPr/>
        </p:nvPicPr>
        <p:blipFill>
          <a:blip r:embed="rId3"/>
          <a:stretch>
            <a:fillRect/>
          </a:stretch>
        </p:blipFill>
        <p:spPr>
          <a:xfrm>
            <a:off x="8041236" y="302381"/>
            <a:ext cx="3031577" cy="2790976"/>
          </a:xfrm>
          <a:prstGeom prst="rect">
            <a:avLst/>
          </a:prstGeom>
        </p:spPr>
      </p:pic>
    </p:spTree>
    <p:extLst>
      <p:ext uri="{BB962C8B-B14F-4D97-AF65-F5344CB8AC3E}">
        <p14:creationId xmlns:p14="http://schemas.microsoft.com/office/powerpoint/2010/main" val="3720610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6557" y="163473"/>
            <a:ext cx="7958137" cy="1077912"/>
          </a:xfrm>
        </p:spPr>
        <p:txBody>
          <a:bodyPr/>
          <a:lstStyle/>
          <a:p>
            <a:r>
              <a:rPr lang="en-US" dirty="0"/>
              <a:t>Graduate Student Association</a:t>
            </a:r>
            <a:br>
              <a:rPr lang="en-US" dirty="0"/>
            </a:br>
            <a:r>
              <a:rPr lang="en-US" sz="2000" dirty="0"/>
              <a:t>https://</a:t>
            </a:r>
            <a:r>
              <a:rPr lang="en-US" sz="2000" dirty="0" err="1"/>
              <a:t>gsa.ucsb.edu</a:t>
            </a:r>
            <a:r>
              <a:rPr lang="en-US" sz="2000" dirty="0"/>
              <a:t>/funding</a:t>
            </a:r>
          </a:p>
        </p:txBody>
      </p:sp>
      <p:pic>
        <p:nvPicPr>
          <p:cNvPr id="4" name="Picture 3"/>
          <p:cNvPicPr>
            <a:picLocks noChangeAspect="1"/>
          </p:cNvPicPr>
          <p:nvPr/>
        </p:nvPicPr>
        <p:blipFill>
          <a:blip r:embed="rId3"/>
          <a:stretch>
            <a:fillRect/>
          </a:stretch>
        </p:blipFill>
        <p:spPr>
          <a:xfrm>
            <a:off x="1113177" y="980836"/>
            <a:ext cx="5997793" cy="5763989"/>
          </a:xfrm>
          <a:prstGeom prst="rect">
            <a:avLst/>
          </a:prstGeom>
        </p:spPr>
      </p:pic>
    </p:spTree>
    <p:extLst>
      <p:ext uri="{BB962C8B-B14F-4D97-AF65-F5344CB8AC3E}">
        <p14:creationId xmlns:p14="http://schemas.microsoft.com/office/powerpoint/2010/main" val="251656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Funding</a:t>
            </a:r>
          </a:p>
        </p:txBody>
      </p:sp>
      <p:sp>
        <p:nvSpPr>
          <p:cNvPr id="3" name="Content Placeholder 2"/>
          <p:cNvSpPr>
            <a:spLocks noGrp="1"/>
          </p:cNvSpPr>
          <p:nvPr>
            <p:ph idx="1"/>
          </p:nvPr>
        </p:nvSpPr>
        <p:spPr>
          <a:xfrm>
            <a:off x="1641945" y="2041959"/>
            <a:ext cx="9473412" cy="3997828"/>
          </a:xfrm>
        </p:spPr>
        <p:txBody>
          <a:bodyPr/>
          <a:lstStyle/>
          <a:p>
            <a:r>
              <a:rPr lang="en-US" dirty="0"/>
              <a:t>Financial Crisis Response Team (</a:t>
            </a:r>
            <a:r>
              <a:rPr lang="en-US" dirty="0" err="1"/>
              <a:t>financialcrisis@sa.ucsb.edu</a:t>
            </a:r>
            <a:r>
              <a:rPr lang="en-US" dirty="0"/>
              <a:t>)</a:t>
            </a:r>
          </a:p>
          <a:p>
            <a:r>
              <a:rPr lang="en-US" dirty="0"/>
              <a:t>GSA Emergency Relief ($100-1000)</a:t>
            </a:r>
          </a:p>
          <a:p>
            <a:r>
              <a:rPr lang="en-US" dirty="0"/>
              <a:t>Student Medical Emergency Relief Fund (SMERF)</a:t>
            </a:r>
          </a:p>
          <a:p>
            <a:r>
              <a:rPr lang="en-US" dirty="0"/>
              <a:t>Childcare Grants (</a:t>
            </a:r>
            <a:r>
              <a:rPr lang="en-US" dirty="0">
                <a:hlinkClick r:id="rId3"/>
              </a:rPr>
              <a:t>https://gsa.ucsb.edu/childcare-grant</a:t>
            </a:r>
            <a:r>
              <a:rPr lang="en-US" dirty="0"/>
              <a:t>)</a:t>
            </a:r>
          </a:p>
          <a:p>
            <a:r>
              <a:rPr lang="en-US" dirty="0"/>
              <a:t>Food Resources (e.g., Associated Students Food Bank; http://</a:t>
            </a:r>
            <a:r>
              <a:rPr lang="en-US" dirty="0" err="1"/>
              <a:t>food.ucsb.edu</a:t>
            </a:r>
            <a:r>
              <a:rPr lang="en-US" dirty="0"/>
              <a:t>/home2)</a:t>
            </a:r>
          </a:p>
        </p:txBody>
      </p:sp>
    </p:spTree>
    <p:extLst>
      <p:ext uri="{BB962C8B-B14F-4D97-AF65-F5344CB8AC3E}">
        <p14:creationId xmlns:p14="http://schemas.microsoft.com/office/powerpoint/2010/main" val="1835862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Writing Workshops and Assistance</a:t>
            </a:r>
            <a:br>
              <a:rPr lang="en-US" sz="3600" dirty="0"/>
            </a:br>
            <a:endParaRPr lang="en-US" dirty="0"/>
          </a:p>
        </p:txBody>
      </p:sp>
      <p:sp>
        <p:nvSpPr>
          <p:cNvPr id="3" name="Content Placeholder 2"/>
          <p:cNvSpPr>
            <a:spLocks noGrp="1"/>
          </p:cNvSpPr>
          <p:nvPr>
            <p:ph idx="1"/>
          </p:nvPr>
        </p:nvSpPr>
        <p:spPr/>
        <p:txBody>
          <a:bodyPr/>
          <a:lstStyle/>
          <a:p>
            <a:r>
              <a:rPr lang="en-US" sz="2400" dirty="0"/>
              <a:t>Writers Room</a:t>
            </a:r>
          </a:p>
          <a:p>
            <a:r>
              <a:rPr lang="en-US" sz="2400" dirty="0">
                <a:hlinkClick r:id="rId3"/>
              </a:rPr>
              <a:t>http://www.gradpost.ucsb.edu/writing</a:t>
            </a:r>
            <a:r>
              <a:rPr lang="en-US" sz="2400" dirty="0"/>
              <a:t> (watch the video by Robby Nadler)</a:t>
            </a:r>
          </a:p>
          <a:p>
            <a:pPr marL="0" indent="0">
              <a:buNone/>
            </a:pPr>
            <a:endParaRPr lang="en-US" dirty="0"/>
          </a:p>
          <a:p>
            <a:endParaRPr lang="en-US" dirty="0"/>
          </a:p>
        </p:txBody>
      </p:sp>
      <p:sp>
        <p:nvSpPr>
          <p:cNvPr id="4" name="TextBox 3"/>
          <p:cNvSpPr txBox="1"/>
          <p:nvPr/>
        </p:nvSpPr>
        <p:spPr>
          <a:xfrm>
            <a:off x="1207098" y="5910172"/>
            <a:ext cx="4559436" cy="646331"/>
          </a:xfrm>
          <a:prstGeom prst="rect">
            <a:avLst/>
          </a:prstGeom>
          <a:noFill/>
        </p:spPr>
        <p:txBody>
          <a:bodyPr wrap="none" rtlCol="0">
            <a:spAutoFit/>
          </a:bodyPr>
          <a:lstStyle/>
          <a:p>
            <a:r>
              <a:rPr lang="en-US" dirty="0">
                <a:hlinkClick r:id="rId4"/>
              </a:rPr>
              <a:t>http://www.gradpost.ucsb.edu/writers-room</a:t>
            </a:r>
            <a:endParaRPr lang="en-US" dirty="0"/>
          </a:p>
          <a:p>
            <a:r>
              <a:rPr lang="en-US" dirty="0"/>
              <a:t>http://</a:t>
            </a:r>
            <a:r>
              <a:rPr lang="en-US" dirty="0" err="1"/>
              <a:t>www.gradpost.ucsb.edu</a:t>
            </a:r>
            <a:r>
              <a:rPr lang="en-US" dirty="0"/>
              <a:t>/writing</a:t>
            </a:r>
          </a:p>
        </p:txBody>
      </p:sp>
    </p:spTree>
    <p:extLst>
      <p:ext uri="{BB962C8B-B14F-4D97-AF65-F5344CB8AC3E}">
        <p14:creationId xmlns:p14="http://schemas.microsoft.com/office/powerpoint/2010/main" val="4195116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09873" y="2434881"/>
            <a:ext cx="7956560" cy="1424746"/>
          </a:xfrm>
        </p:spPr>
        <p:txBody>
          <a:bodyPr>
            <a:normAutofit fontScale="90000"/>
          </a:bodyPr>
          <a:lstStyle/>
          <a:p>
            <a:pPr marL="457200" indent="-457200">
              <a:buFont typeface="Arial"/>
              <a:buChar char="•"/>
            </a:pPr>
            <a:br>
              <a:rPr lang="en-US" dirty="0"/>
            </a:br>
            <a:br>
              <a:rPr lang="en-US" dirty="0"/>
            </a:br>
            <a:r>
              <a:rPr lang="en-US" dirty="0"/>
              <a:t>For future questions ask:</a:t>
            </a:r>
            <a:br>
              <a:rPr lang="en-US" dirty="0"/>
            </a:br>
            <a:br>
              <a:rPr lang="en-US" dirty="0"/>
            </a:br>
            <a:r>
              <a:rPr lang="en-US" dirty="0"/>
              <a:t>Your faculty advisor</a:t>
            </a:r>
            <a:br>
              <a:rPr lang="en-US" dirty="0"/>
            </a:br>
            <a:r>
              <a:rPr lang="en-US" dirty="0"/>
              <a:t>Your graduate advisor</a:t>
            </a:r>
            <a:br>
              <a:rPr lang="en-US" dirty="0"/>
            </a:br>
            <a:r>
              <a:rPr lang="en-US" dirty="0"/>
              <a:t>Your department or fellowship chair</a:t>
            </a:r>
            <a:br>
              <a:rPr lang="en-US" dirty="0"/>
            </a:br>
            <a:r>
              <a:rPr lang="en-US" dirty="0"/>
              <a:t>Departmental staff</a:t>
            </a:r>
            <a:br>
              <a:rPr lang="en-US" dirty="0"/>
            </a:br>
            <a:r>
              <a:rPr lang="en-US" dirty="0"/>
              <a:t>Associate Deans</a:t>
            </a:r>
            <a:br>
              <a:rPr lang="en-US" dirty="0"/>
            </a:br>
            <a:r>
              <a:rPr lang="en-US" dirty="0"/>
              <a:t>We are here to help!</a:t>
            </a:r>
          </a:p>
        </p:txBody>
      </p:sp>
      <p:sp>
        <p:nvSpPr>
          <p:cNvPr id="5" name="Text Placeholder 4"/>
          <p:cNvSpPr>
            <a:spLocks noGrp="1"/>
          </p:cNvSpPr>
          <p:nvPr>
            <p:ph type="body" idx="1"/>
          </p:nvPr>
        </p:nvSpPr>
        <p:spPr>
          <a:xfrm>
            <a:off x="1418454" y="424926"/>
            <a:ext cx="7791931" cy="878468"/>
          </a:xfrm>
        </p:spPr>
        <p:txBody>
          <a:bodyPr>
            <a:normAutofit/>
          </a:bodyPr>
          <a:lstStyle/>
          <a:p>
            <a:r>
              <a:rPr lang="en-US" sz="4000" dirty="0"/>
              <a:t>Thank you for your participation!</a:t>
            </a:r>
          </a:p>
        </p:txBody>
      </p:sp>
      <p:pic>
        <p:nvPicPr>
          <p:cNvPr id="2" name="Picture 1"/>
          <p:cNvPicPr>
            <a:picLocks noChangeAspect="1"/>
          </p:cNvPicPr>
          <p:nvPr/>
        </p:nvPicPr>
        <p:blipFill>
          <a:blip r:embed="rId3"/>
          <a:stretch>
            <a:fillRect/>
          </a:stretch>
        </p:blipFill>
        <p:spPr>
          <a:xfrm rot="20172478">
            <a:off x="1803925" y="2262087"/>
            <a:ext cx="4076702" cy="1900713"/>
          </a:xfrm>
          <a:prstGeom prst="rect">
            <a:avLst/>
          </a:prstGeom>
        </p:spPr>
      </p:pic>
    </p:spTree>
    <p:extLst>
      <p:ext uri="{BB962C8B-B14F-4D97-AF65-F5344CB8AC3E}">
        <p14:creationId xmlns:p14="http://schemas.microsoft.com/office/powerpoint/2010/main" val="3153416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Q&amp;A</a:t>
            </a:r>
          </a:p>
        </p:txBody>
      </p:sp>
      <p:sp>
        <p:nvSpPr>
          <p:cNvPr id="4" name="Content Placeholder 3"/>
          <p:cNvSpPr>
            <a:spLocks noGrp="1"/>
          </p:cNvSpPr>
          <p:nvPr>
            <p:ph idx="1"/>
          </p:nvPr>
        </p:nvSpPr>
        <p:spPr>
          <a:xfrm>
            <a:off x="1177027" y="697448"/>
            <a:ext cx="9393112" cy="5676741"/>
          </a:xfrm>
        </p:spPr>
        <p:txBody>
          <a:bodyPr/>
          <a:lstStyle/>
          <a:p>
            <a:pPr marL="0" indent="0">
              <a:buNone/>
            </a:pPr>
            <a:r>
              <a:rPr lang="en-US" u="sng" dirty="0"/>
              <a:t>Slide 1- Hiring at UCSB </a:t>
            </a:r>
            <a:r>
              <a:rPr lang="en-US" dirty="0"/>
              <a:t> </a:t>
            </a:r>
          </a:p>
          <a:p>
            <a:pPr lvl="0"/>
            <a:r>
              <a:rPr lang="en-US" dirty="0"/>
              <a:t>What is the difference between a TA and a Teaching Associate? </a:t>
            </a:r>
          </a:p>
          <a:p>
            <a:pPr lvl="1"/>
            <a:r>
              <a:rPr lang="en-US" dirty="0"/>
              <a:t>TA helps with sections, Teaching Associate is the same as an instructor of record </a:t>
            </a:r>
          </a:p>
          <a:p>
            <a:pPr lvl="0"/>
            <a:r>
              <a:rPr lang="en-US" dirty="0"/>
              <a:t>Does the % restrictions apply to summer? </a:t>
            </a:r>
          </a:p>
          <a:p>
            <a:pPr lvl="1"/>
            <a:r>
              <a:rPr lang="en-US" dirty="0"/>
              <a:t>No, if you’re in good standing you can work up to 100% </a:t>
            </a:r>
          </a:p>
          <a:p>
            <a:pPr marL="0" indent="0">
              <a:buNone/>
            </a:pPr>
            <a:r>
              <a:rPr lang="en-US" u="sng" dirty="0"/>
              <a:t>Slide 3- GSR </a:t>
            </a:r>
            <a:r>
              <a:rPr lang="en-US" u="sng" dirty="0" err="1"/>
              <a:t>vs</a:t>
            </a:r>
            <a:r>
              <a:rPr lang="en-US" u="sng" dirty="0"/>
              <a:t> SA</a:t>
            </a:r>
            <a:endParaRPr lang="en-US" dirty="0"/>
          </a:p>
          <a:p>
            <a:pPr lvl="0"/>
            <a:r>
              <a:rPr lang="en-US" dirty="0"/>
              <a:t>How does percent time translate to SA? </a:t>
            </a:r>
          </a:p>
          <a:p>
            <a:pPr lvl="1"/>
            <a:r>
              <a:rPr lang="en-US" dirty="0"/>
              <a:t>You can’t work over 100% ever, </a:t>
            </a:r>
          </a:p>
          <a:p>
            <a:pPr lvl="1"/>
            <a:r>
              <a:rPr lang="en-US" dirty="0"/>
              <a:t>In an academic position (GSR or TA) 25%=partial fee remission, 35%+=full pay tuition </a:t>
            </a:r>
          </a:p>
          <a:p>
            <a:pPr lvl="1"/>
            <a:r>
              <a:rPr lang="en-US" dirty="0"/>
              <a:t>As a Student Assistant there is no fee remissions </a:t>
            </a:r>
          </a:p>
          <a:p>
            <a:endParaRPr lang="en-US" dirty="0"/>
          </a:p>
        </p:txBody>
      </p:sp>
    </p:spTree>
    <p:extLst>
      <p:ext uri="{BB962C8B-B14F-4D97-AF65-F5344CB8AC3E}">
        <p14:creationId xmlns:p14="http://schemas.microsoft.com/office/powerpoint/2010/main" val="2440596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Q&amp;A</a:t>
            </a:r>
          </a:p>
        </p:txBody>
      </p:sp>
      <p:sp>
        <p:nvSpPr>
          <p:cNvPr id="4" name="Content Placeholder 3"/>
          <p:cNvSpPr>
            <a:spLocks noGrp="1"/>
          </p:cNvSpPr>
          <p:nvPr>
            <p:ph idx="1"/>
          </p:nvPr>
        </p:nvSpPr>
        <p:spPr>
          <a:xfrm>
            <a:off x="1177027" y="697448"/>
            <a:ext cx="9393112" cy="5676741"/>
          </a:xfrm>
        </p:spPr>
        <p:txBody>
          <a:bodyPr/>
          <a:lstStyle/>
          <a:p>
            <a:pPr marL="0" indent="0">
              <a:buNone/>
            </a:pPr>
            <a:r>
              <a:rPr lang="en-US" u="sng" dirty="0"/>
              <a:t>Slide 4- How Much You Make</a:t>
            </a:r>
            <a:endParaRPr lang="en-US" dirty="0"/>
          </a:p>
          <a:p>
            <a:pPr lvl="0"/>
            <a:r>
              <a:rPr lang="en-US" dirty="0"/>
              <a:t>These are all FTE so multiply by however much percentage that you are at</a:t>
            </a:r>
          </a:p>
          <a:p>
            <a:pPr marL="0" indent="0">
              <a:buNone/>
            </a:pPr>
            <a:r>
              <a:rPr lang="en-US" u="sng" dirty="0"/>
              <a:t>Slide 6- Time Cards</a:t>
            </a:r>
            <a:endParaRPr lang="en-US" dirty="0"/>
          </a:p>
          <a:p>
            <a:pPr lvl="0"/>
            <a:r>
              <a:rPr lang="en-US" dirty="0"/>
              <a:t>Student Assistants are flexible (i.e., If I work more hours in one week I can record it and then the following week I don’t work as much)? </a:t>
            </a:r>
          </a:p>
          <a:p>
            <a:pPr lvl="1"/>
            <a:r>
              <a:rPr lang="en-US" dirty="0"/>
              <a:t>Yes, just communicate your hours that are needed to complete the work to ensure that the PI has enough money </a:t>
            </a:r>
          </a:p>
          <a:p>
            <a:pPr lvl="1"/>
            <a:r>
              <a:rPr lang="en-US" dirty="0"/>
              <a:t>SA’s aren’t required to hit the percentage that they are hired at, they can work less. Just communicate that with your supervisor. </a:t>
            </a:r>
          </a:p>
          <a:p>
            <a:endParaRPr lang="en-US" dirty="0"/>
          </a:p>
        </p:txBody>
      </p:sp>
    </p:spTree>
    <p:extLst>
      <p:ext uri="{BB962C8B-B14F-4D97-AF65-F5344CB8AC3E}">
        <p14:creationId xmlns:p14="http://schemas.microsoft.com/office/powerpoint/2010/main" val="1182374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Q&amp;A</a:t>
            </a:r>
          </a:p>
        </p:txBody>
      </p:sp>
      <p:sp>
        <p:nvSpPr>
          <p:cNvPr id="4" name="Content Placeholder 3"/>
          <p:cNvSpPr>
            <a:spLocks noGrp="1"/>
          </p:cNvSpPr>
          <p:nvPr>
            <p:ph idx="1"/>
          </p:nvPr>
        </p:nvSpPr>
        <p:spPr>
          <a:xfrm>
            <a:off x="1177027" y="697448"/>
            <a:ext cx="9393112" cy="5676741"/>
          </a:xfrm>
        </p:spPr>
        <p:txBody>
          <a:bodyPr/>
          <a:lstStyle/>
          <a:p>
            <a:pPr marL="0" indent="0">
              <a:buNone/>
            </a:pPr>
            <a:r>
              <a:rPr lang="en-US" u="sng" dirty="0"/>
              <a:t>Slide 8- Deadlines for Employment </a:t>
            </a:r>
            <a:endParaRPr lang="en-US" dirty="0"/>
          </a:p>
          <a:p>
            <a:pPr lvl="0"/>
            <a:r>
              <a:rPr lang="en-US" dirty="0"/>
              <a:t>How do you find out why your employment is delayed? </a:t>
            </a:r>
          </a:p>
          <a:p>
            <a:pPr lvl="1"/>
            <a:r>
              <a:rPr lang="en-US" dirty="0"/>
              <a:t>You can ask your supervisor and hopefully they know, or they can ask their analyst. </a:t>
            </a:r>
          </a:p>
          <a:p>
            <a:pPr lvl="2"/>
            <a:r>
              <a:rPr lang="en-US" dirty="0"/>
              <a:t>Can we ask the analyst directly? </a:t>
            </a:r>
          </a:p>
          <a:p>
            <a:pPr lvl="3"/>
            <a:r>
              <a:rPr lang="en-US" dirty="0"/>
              <a:t>Depending on the reason for the hold up there is a difference in who to approach. Typically you should approach your supervisor first. </a:t>
            </a:r>
          </a:p>
          <a:p>
            <a:pPr lvl="3"/>
            <a:r>
              <a:rPr lang="en-US" dirty="0"/>
              <a:t>Note that the employment request is just that, a request. Don’t start working until you get a confirmation email confirming that you are cleared to start working and getting paid. </a:t>
            </a:r>
          </a:p>
          <a:p>
            <a:pPr lvl="0"/>
            <a:r>
              <a:rPr lang="en-US" dirty="0"/>
              <a:t>If the faculty member has submitted the paperwork, and then they find out, for example, a background check is needed, who communicates that? </a:t>
            </a:r>
          </a:p>
          <a:p>
            <a:pPr lvl="1"/>
            <a:r>
              <a:rPr lang="en-US" dirty="0"/>
              <a:t>The student would be directly contacted in order to take care of that </a:t>
            </a:r>
          </a:p>
          <a:p>
            <a:pPr lvl="1"/>
            <a:r>
              <a:rPr lang="en-US" dirty="0"/>
              <a:t>Worst case, reach out to your supervisor to confirm a week before you are supposed to start working to see where the hiring process is at</a:t>
            </a:r>
          </a:p>
          <a:p>
            <a:endParaRPr lang="en-US" dirty="0"/>
          </a:p>
        </p:txBody>
      </p:sp>
    </p:spTree>
    <p:extLst>
      <p:ext uri="{BB962C8B-B14F-4D97-AF65-F5344CB8AC3E}">
        <p14:creationId xmlns:p14="http://schemas.microsoft.com/office/powerpoint/2010/main" val="2048759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143" y="254000"/>
            <a:ext cx="9989567" cy="1077229"/>
          </a:xfrm>
        </p:spPr>
        <p:txBody>
          <a:bodyPr/>
          <a:lstStyle/>
          <a:p>
            <a:r>
              <a:rPr lang="en-US" dirty="0"/>
              <a:t>ED-Specific Information</a:t>
            </a:r>
          </a:p>
        </p:txBody>
      </p:sp>
      <p:sp>
        <p:nvSpPr>
          <p:cNvPr id="3" name="Content Placeholder 2"/>
          <p:cNvSpPr>
            <a:spLocks noGrp="1"/>
          </p:cNvSpPr>
          <p:nvPr>
            <p:ph idx="1"/>
          </p:nvPr>
        </p:nvSpPr>
        <p:spPr>
          <a:xfrm>
            <a:off x="1161143" y="844342"/>
            <a:ext cx="9703169" cy="5759658"/>
          </a:xfrm>
        </p:spPr>
        <p:txBody>
          <a:bodyPr>
            <a:noAutofit/>
          </a:bodyPr>
          <a:lstStyle/>
          <a:p>
            <a:pPr lvl="0"/>
            <a:r>
              <a:rPr lang="en-US" sz="2400" dirty="0"/>
              <a:t>How does ED allocate block grants? </a:t>
            </a:r>
          </a:p>
          <a:p>
            <a:pPr lvl="1"/>
            <a:r>
              <a:rPr lang="en-US" sz="2400" dirty="0"/>
              <a:t>Historically: there is a block of money. Some of it is allocated for recruitment and some of it is dedicated to continuing money </a:t>
            </a:r>
          </a:p>
          <a:p>
            <a:pPr lvl="1"/>
            <a:r>
              <a:rPr lang="en-US" sz="2400" dirty="0"/>
              <a:t>Continuing money: application is in the spring </a:t>
            </a:r>
          </a:p>
          <a:p>
            <a:pPr lvl="2"/>
            <a:r>
              <a:rPr lang="en-US" sz="2400" dirty="0"/>
              <a:t>Don’t have to have gotten a block grant before to qualify </a:t>
            </a:r>
          </a:p>
          <a:p>
            <a:pPr lvl="2"/>
            <a:r>
              <a:rPr lang="en-US" sz="2400" dirty="0"/>
              <a:t>There’s also a dissertation block grant but once you receive it, you cannot receive another university support again </a:t>
            </a:r>
          </a:p>
          <a:p>
            <a:pPr lvl="2"/>
            <a:r>
              <a:rPr lang="en-US" sz="2400" dirty="0"/>
              <a:t>Communicate with your advisor to make sure they are advocating for you to the best of their ability </a:t>
            </a:r>
          </a:p>
          <a:p>
            <a:pPr lvl="1"/>
            <a:r>
              <a:rPr lang="en-US" sz="2400" dirty="0"/>
              <a:t>There is a committee who reads the applications and then makes decisions</a:t>
            </a:r>
          </a:p>
        </p:txBody>
      </p:sp>
    </p:spTree>
    <p:extLst>
      <p:ext uri="{BB962C8B-B14F-4D97-AF65-F5344CB8AC3E}">
        <p14:creationId xmlns:p14="http://schemas.microsoft.com/office/powerpoint/2010/main" val="1891283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00" y="919238"/>
            <a:ext cx="9300139" cy="5759658"/>
          </a:xfrm>
        </p:spPr>
        <p:txBody>
          <a:bodyPr>
            <a:noAutofit/>
          </a:bodyPr>
          <a:lstStyle/>
          <a:p>
            <a:pPr lvl="0"/>
            <a:r>
              <a:rPr lang="en-US" sz="2400" dirty="0"/>
              <a:t>How to get a </a:t>
            </a:r>
            <a:r>
              <a:rPr lang="en-US" sz="2400" dirty="0" err="1"/>
              <a:t>TAship</a:t>
            </a:r>
            <a:r>
              <a:rPr lang="en-US" sz="2400" dirty="0"/>
              <a:t> in ED? </a:t>
            </a:r>
          </a:p>
          <a:p>
            <a:pPr lvl="1"/>
            <a:r>
              <a:rPr lang="en-US" sz="2400" dirty="0"/>
              <a:t>Department Chair sends out a TA application goes out during the summer </a:t>
            </a:r>
          </a:p>
          <a:p>
            <a:pPr lvl="1"/>
            <a:r>
              <a:rPr lang="en-US" sz="2400" dirty="0"/>
              <a:t>Some of the classes have to be a specific person because of the content level that is being taught</a:t>
            </a:r>
          </a:p>
          <a:p>
            <a:pPr lvl="1"/>
            <a:r>
              <a:rPr lang="en-US" sz="2400" dirty="0"/>
              <a:t>Tell Department Chair if you want to TA so you’re on the list for consideration.</a:t>
            </a:r>
          </a:p>
          <a:p>
            <a:pPr lvl="1"/>
            <a:r>
              <a:rPr lang="en-US" sz="2400" dirty="0"/>
              <a:t>Reach out to other professors you’re interested in </a:t>
            </a:r>
            <a:r>
              <a:rPr lang="en-US" sz="2400" dirty="0" err="1"/>
              <a:t>TAing</a:t>
            </a:r>
            <a:r>
              <a:rPr lang="en-US" sz="2400" dirty="0"/>
              <a:t> for to get on their mind </a:t>
            </a:r>
          </a:p>
          <a:p>
            <a:pPr lvl="1"/>
            <a:r>
              <a:rPr lang="en-US" sz="2400" dirty="0"/>
              <a:t>There are some fellowships that requires the department to hire students with those fellowships</a:t>
            </a:r>
          </a:p>
          <a:p>
            <a:pPr lvl="1"/>
            <a:r>
              <a:rPr lang="en-US" sz="2400" dirty="0"/>
              <a:t>Brenda also sends out an email to remind everyone </a:t>
            </a:r>
          </a:p>
          <a:p>
            <a:pPr marL="0" indent="0">
              <a:buNone/>
            </a:pPr>
            <a:endParaRPr lang="en-US" sz="2400" dirty="0"/>
          </a:p>
        </p:txBody>
      </p:sp>
    </p:spTree>
    <p:extLst>
      <p:ext uri="{BB962C8B-B14F-4D97-AF65-F5344CB8AC3E}">
        <p14:creationId xmlns:p14="http://schemas.microsoft.com/office/powerpoint/2010/main" val="17683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7B92-E018-2E40-BB2A-6F3D691B904A}"/>
              </a:ext>
            </a:extLst>
          </p:cNvPr>
          <p:cNvSpPr>
            <a:spLocks noGrp="1"/>
          </p:cNvSpPr>
          <p:nvPr>
            <p:ph type="title"/>
          </p:nvPr>
        </p:nvSpPr>
        <p:spPr/>
        <p:txBody>
          <a:bodyPr/>
          <a:lstStyle/>
          <a:p>
            <a:r>
              <a:rPr lang="en-US" dirty="0"/>
              <a:t>How Does Employment Work?</a:t>
            </a:r>
          </a:p>
        </p:txBody>
      </p:sp>
      <p:pic>
        <p:nvPicPr>
          <p:cNvPr id="3" name="Picture 2">
            <a:extLst>
              <a:ext uri="{FF2B5EF4-FFF2-40B4-BE49-F238E27FC236}">
                <a16:creationId xmlns:a16="http://schemas.microsoft.com/office/drawing/2014/main" id="{F14D6728-9A0D-8C4C-88A1-C428E0700D2A}"/>
              </a:ext>
            </a:extLst>
          </p:cNvPr>
          <p:cNvPicPr>
            <a:picLocks noChangeAspect="1"/>
          </p:cNvPicPr>
          <p:nvPr/>
        </p:nvPicPr>
        <p:blipFill>
          <a:blip r:embed="rId3"/>
          <a:stretch>
            <a:fillRect/>
          </a:stretch>
        </p:blipFill>
        <p:spPr>
          <a:xfrm>
            <a:off x="3257550" y="2408965"/>
            <a:ext cx="5994400" cy="3206021"/>
          </a:xfrm>
          <a:prstGeom prst="rect">
            <a:avLst/>
          </a:prstGeom>
        </p:spPr>
      </p:pic>
    </p:spTree>
    <p:extLst>
      <p:ext uri="{BB962C8B-B14F-4D97-AF65-F5344CB8AC3E}">
        <p14:creationId xmlns:p14="http://schemas.microsoft.com/office/powerpoint/2010/main" val="118593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52D68-234B-A544-8805-816FCF817747}"/>
              </a:ext>
            </a:extLst>
          </p:cNvPr>
          <p:cNvSpPr>
            <a:spLocks noGrp="1"/>
          </p:cNvSpPr>
          <p:nvPr>
            <p:ph idx="1"/>
          </p:nvPr>
        </p:nvSpPr>
        <p:spPr>
          <a:xfrm>
            <a:off x="1027907" y="808055"/>
            <a:ext cx="10136187" cy="4792644"/>
          </a:xfrm>
        </p:spPr>
        <p:txBody>
          <a:bodyPr>
            <a:normAutofit lnSpcReduction="10000"/>
          </a:bodyPr>
          <a:lstStyle/>
          <a:p>
            <a:r>
              <a:rPr lang="en-US" sz="2800" dirty="0"/>
              <a:t>The University of California is our employer</a:t>
            </a:r>
          </a:p>
          <a:p>
            <a:pPr lvl="1"/>
            <a:r>
              <a:rPr lang="en-US" sz="2400" dirty="0"/>
              <a:t>100% is Full Time Equivalent (FTE) working for an employer. We all work for the University of California (UC).  </a:t>
            </a:r>
          </a:p>
          <a:p>
            <a:pPr lvl="1"/>
            <a:r>
              <a:rPr lang="en-US" sz="2400" dirty="0"/>
              <a:t>You work for the UC when your employment is within the GGSE, across campus, partially for another UC, or a combo. All employment is collective.</a:t>
            </a:r>
          </a:p>
          <a:p>
            <a:pPr marL="463550" indent="-457200"/>
            <a:r>
              <a:rPr lang="en-US" sz="2600" dirty="0"/>
              <a:t>FTE is based on a 40-hour work week</a:t>
            </a:r>
          </a:p>
          <a:p>
            <a:pPr lvl="1"/>
            <a:r>
              <a:rPr lang="en-US" sz="2400" dirty="0"/>
              <a:t>	10 hours per week is 25% FTE (10/40)</a:t>
            </a:r>
          </a:p>
          <a:p>
            <a:pPr lvl="1"/>
            <a:r>
              <a:rPr lang="en-US" sz="2400" dirty="0"/>
              <a:t>	What is 4 hours per week?</a:t>
            </a:r>
          </a:p>
        </p:txBody>
      </p:sp>
      <p:pic>
        <p:nvPicPr>
          <p:cNvPr id="1026" name="Picture 2">
            <a:extLst>
              <a:ext uri="{FF2B5EF4-FFF2-40B4-BE49-F238E27FC236}">
                <a16:creationId xmlns:a16="http://schemas.microsoft.com/office/drawing/2014/main" id="{76F55E15-2117-BFAF-79E9-207688C67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593" y="3720394"/>
            <a:ext cx="2730500" cy="298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887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952D68-234B-A544-8805-816FCF817747}"/>
              </a:ext>
            </a:extLst>
          </p:cNvPr>
          <p:cNvSpPr>
            <a:spLocks noGrp="1"/>
          </p:cNvSpPr>
          <p:nvPr>
            <p:ph idx="1"/>
          </p:nvPr>
        </p:nvSpPr>
        <p:spPr>
          <a:xfrm>
            <a:off x="1027906" y="438775"/>
            <a:ext cx="10136187" cy="4792644"/>
          </a:xfrm>
        </p:spPr>
        <p:txBody>
          <a:bodyPr>
            <a:normAutofit/>
          </a:bodyPr>
          <a:lstStyle/>
          <a:p>
            <a:r>
              <a:rPr lang="en-US" sz="2600" dirty="0"/>
              <a:t>Except during the summer, graduate students cannot work more than 50% for UC unless they receive an exception* and obtain necessary approvals.</a:t>
            </a:r>
          </a:p>
          <a:p>
            <a:pPr lvl="2"/>
            <a:r>
              <a:rPr lang="en-US" sz="2200" dirty="0"/>
              <a:t>Up to 75% needs departmental exception</a:t>
            </a:r>
          </a:p>
          <a:p>
            <a:pPr lvl="2"/>
            <a:r>
              <a:rPr lang="en-US" sz="2200" dirty="0"/>
              <a:t>75-100% requires graduate division exception - rarely granted</a:t>
            </a:r>
          </a:p>
          <a:p>
            <a:pPr lvl="2"/>
            <a:r>
              <a:rPr lang="en-US" sz="2200" dirty="0"/>
              <a:t>International students may only ever work up to 50% (federal law)**</a:t>
            </a:r>
          </a:p>
          <a:p>
            <a:pPr lvl="1"/>
            <a:r>
              <a:rPr lang="en-US" sz="2400" dirty="0"/>
              <a:t>Thus, it is </a:t>
            </a:r>
            <a:r>
              <a:rPr lang="en-US" sz="2400" dirty="0">
                <a:solidFill>
                  <a:srgbClr val="FFC000"/>
                </a:solidFill>
              </a:rPr>
              <a:t>critical</a:t>
            </a:r>
            <a:r>
              <a:rPr lang="en-US" sz="2400" dirty="0"/>
              <a:t> to </a:t>
            </a:r>
            <a:r>
              <a:rPr lang="en-US" sz="2400" dirty="0">
                <a:solidFill>
                  <a:schemeClr val="accent1">
                    <a:lumMod val="75000"/>
                  </a:schemeClr>
                </a:solidFill>
              </a:rPr>
              <a:t>communicate</a:t>
            </a:r>
            <a:r>
              <a:rPr lang="en-US" sz="2400" dirty="0"/>
              <a:t> with supervisors when combining employment, e.g., tell them if you accept a TA.</a:t>
            </a:r>
          </a:p>
        </p:txBody>
      </p:sp>
      <p:sp>
        <p:nvSpPr>
          <p:cNvPr id="4" name="TextBox 3"/>
          <p:cNvSpPr txBox="1"/>
          <p:nvPr/>
        </p:nvSpPr>
        <p:spPr>
          <a:xfrm>
            <a:off x="1085849" y="4796803"/>
            <a:ext cx="10225617" cy="1908215"/>
          </a:xfrm>
          <a:prstGeom prst="rect">
            <a:avLst/>
          </a:prstGeom>
          <a:noFill/>
        </p:spPr>
        <p:txBody>
          <a:bodyPr wrap="square" rtlCol="0">
            <a:spAutoFit/>
          </a:bodyPr>
          <a:lstStyle/>
          <a:p>
            <a:pPr marL="0" lvl="1"/>
            <a:endParaRPr lang="en-US" sz="2000" dirty="0"/>
          </a:p>
          <a:p>
            <a:pPr marL="0" lvl="1"/>
            <a:r>
              <a:rPr lang="en-US" sz="2000" dirty="0"/>
              <a:t>*Teaching Associates and most international students may not work above 50%.</a:t>
            </a:r>
          </a:p>
          <a:p>
            <a:pPr marL="0" lvl="1"/>
            <a:endParaRPr lang="en-US" sz="2000" dirty="0"/>
          </a:p>
          <a:p>
            <a:pPr marL="0" lvl="1"/>
            <a:r>
              <a:rPr lang="en-US" sz="2000" dirty="0"/>
              <a:t>**</a:t>
            </a:r>
            <a:r>
              <a:rPr lang="en-US" sz="2000" i="0" dirty="0">
                <a:effectLst/>
                <a:latin typeface="Arial" panose="020B0604020202020204" pitchFamily="34" charset="0"/>
              </a:rPr>
              <a:t>Permanent Residents, Green-card holders, and DACA students are allowed to work up to 75% in the academic year with an approved employment request.</a:t>
            </a:r>
            <a:endParaRPr lang="en-US" sz="2000" dirty="0"/>
          </a:p>
          <a:p>
            <a:endParaRPr lang="en-US" dirty="0"/>
          </a:p>
        </p:txBody>
      </p:sp>
    </p:spTree>
    <p:extLst>
      <p:ext uri="{BB962C8B-B14F-4D97-AF65-F5344CB8AC3E}">
        <p14:creationId xmlns:p14="http://schemas.microsoft.com/office/powerpoint/2010/main" val="68599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64A5C-8FA1-754E-9364-FA0D5519F6FD}"/>
              </a:ext>
            </a:extLst>
          </p:cNvPr>
          <p:cNvSpPr>
            <a:spLocks noGrp="1"/>
          </p:cNvSpPr>
          <p:nvPr>
            <p:ph type="title"/>
          </p:nvPr>
        </p:nvSpPr>
        <p:spPr>
          <a:xfrm>
            <a:off x="2968996" y="698066"/>
            <a:ext cx="7958331" cy="1077229"/>
          </a:xfrm>
        </p:spPr>
        <p:txBody>
          <a:bodyPr/>
          <a:lstStyle/>
          <a:p>
            <a:r>
              <a:rPr lang="en-US" dirty="0"/>
              <a:t>Hiring Process</a:t>
            </a:r>
          </a:p>
        </p:txBody>
      </p:sp>
      <p:sp>
        <p:nvSpPr>
          <p:cNvPr id="3" name="Content Placeholder 2">
            <a:extLst>
              <a:ext uri="{FF2B5EF4-FFF2-40B4-BE49-F238E27FC236}">
                <a16:creationId xmlns:a16="http://schemas.microsoft.com/office/drawing/2014/main" id="{61952D68-234B-A544-8805-816FCF817747}"/>
              </a:ext>
            </a:extLst>
          </p:cNvPr>
          <p:cNvSpPr>
            <a:spLocks noGrp="1"/>
          </p:cNvSpPr>
          <p:nvPr>
            <p:ph idx="1"/>
          </p:nvPr>
        </p:nvSpPr>
        <p:spPr>
          <a:xfrm>
            <a:off x="1060166" y="-89904"/>
            <a:ext cx="6672261" cy="7043738"/>
          </a:xfrm>
        </p:spPr>
        <p:txBody>
          <a:bodyPr>
            <a:normAutofit fontScale="92500" lnSpcReduction="10000"/>
          </a:bodyPr>
          <a:lstStyle/>
          <a:p>
            <a:r>
              <a:rPr lang="en-US" sz="2400" dirty="0"/>
              <a:t>Every potential employee must complete the hiring process before they can work.</a:t>
            </a:r>
          </a:p>
          <a:p>
            <a:r>
              <a:rPr lang="en-US" sz="2400" dirty="0"/>
              <a:t>Hiring includes an intake at GGSE. </a:t>
            </a:r>
          </a:p>
          <a:p>
            <a:r>
              <a:rPr lang="en-US" sz="2400" dirty="0"/>
              <a:t>Next you complete the I-9 process with Business &amp; Financial Services.</a:t>
            </a:r>
          </a:p>
          <a:p>
            <a:pPr lvl="1"/>
            <a:r>
              <a:rPr lang="en-US" sz="2000" dirty="0"/>
              <a:t>Full legal name</a:t>
            </a:r>
          </a:p>
          <a:p>
            <a:pPr lvl="1"/>
            <a:r>
              <a:rPr lang="en-US" sz="2000" dirty="0"/>
              <a:t>Proof of identity (e.g., license, passport)</a:t>
            </a:r>
          </a:p>
          <a:p>
            <a:pPr lvl="1"/>
            <a:r>
              <a:rPr lang="en-US" sz="2000" dirty="0"/>
              <a:t>Documentation of eligibility to work (e.g., birth certificate, SSN Card, Visa)</a:t>
            </a:r>
          </a:p>
          <a:p>
            <a:r>
              <a:rPr lang="en-US" sz="2400" dirty="0"/>
              <a:t>The process may include a background check and/or mandated reporting (CANRA) signatures.</a:t>
            </a:r>
          </a:p>
          <a:p>
            <a:r>
              <a:rPr lang="en-US" sz="2400" dirty="0"/>
              <a:t>For GSR/SA, you will know when process is complete when you receive an email notification. </a:t>
            </a:r>
          </a:p>
          <a:p>
            <a:r>
              <a:rPr lang="en-US" sz="2400" dirty="0"/>
              <a:t>A break in employment of any length triggers the need to redo the hiring process.</a:t>
            </a:r>
          </a:p>
        </p:txBody>
      </p:sp>
      <p:pic>
        <p:nvPicPr>
          <p:cNvPr id="4" name="Picture 3">
            <a:extLst>
              <a:ext uri="{FF2B5EF4-FFF2-40B4-BE49-F238E27FC236}">
                <a16:creationId xmlns:a16="http://schemas.microsoft.com/office/drawing/2014/main" id="{84C787DA-3DB0-3041-BAE8-29EB034967D7}"/>
              </a:ext>
            </a:extLst>
          </p:cNvPr>
          <p:cNvPicPr>
            <a:picLocks noChangeAspect="1"/>
          </p:cNvPicPr>
          <p:nvPr/>
        </p:nvPicPr>
        <p:blipFill>
          <a:blip r:embed="rId3"/>
          <a:stretch>
            <a:fillRect/>
          </a:stretch>
        </p:blipFill>
        <p:spPr>
          <a:xfrm>
            <a:off x="8148638" y="2886075"/>
            <a:ext cx="3009900" cy="3657600"/>
          </a:xfrm>
          <a:prstGeom prst="rect">
            <a:avLst/>
          </a:prstGeom>
        </p:spPr>
      </p:pic>
    </p:spTree>
    <p:extLst>
      <p:ext uri="{BB962C8B-B14F-4D97-AF65-F5344CB8AC3E}">
        <p14:creationId xmlns:p14="http://schemas.microsoft.com/office/powerpoint/2010/main" val="2870594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2B360-2376-AF4F-AA69-C2FC481C8AD0}"/>
              </a:ext>
            </a:extLst>
          </p:cNvPr>
          <p:cNvSpPr>
            <a:spLocks noGrp="1"/>
          </p:cNvSpPr>
          <p:nvPr>
            <p:ph sz="half" idx="1"/>
          </p:nvPr>
        </p:nvSpPr>
        <p:spPr>
          <a:xfrm>
            <a:off x="1062431" y="156417"/>
            <a:ext cx="5197946" cy="5672657"/>
          </a:xfrm>
        </p:spPr>
        <p:txBody>
          <a:bodyPr>
            <a:noAutofit/>
          </a:bodyPr>
          <a:lstStyle/>
          <a:p>
            <a:pPr marL="0" indent="0">
              <a:buNone/>
            </a:pPr>
            <a:r>
              <a:rPr lang="en-US" sz="2400" dirty="0">
                <a:solidFill>
                  <a:schemeClr val="accent5">
                    <a:lumMod val="75000"/>
                  </a:schemeClr>
                </a:solidFill>
              </a:rPr>
              <a:t>Graduate Student Researcher</a:t>
            </a:r>
          </a:p>
          <a:p>
            <a:r>
              <a:rPr lang="en-US" sz="2400" dirty="0">
                <a:solidFill>
                  <a:schemeClr val="accent5">
                    <a:lumMod val="75000"/>
                  </a:schemeClr>
                </a:solidFill>
              </a:rPr>
              <a:t>“The student functions as an active collaborator and/or fundamental contributor to the intellectual content of the research”</a:t>
            </a:r>
          </a:p>
          <a:p>
            <a:r>
              <a:rPr lang="en-US" sz="2400" dirty="0">
                <a:solidFill>
                  <a:schemeClr val="accent5">
                    <a:lumMod val="75000"/>
                  </a:schemeClr>
                </a:solidFill>
              </a:rPr>
              <a:t>Is considered “academic employment”</a:t>
            </a:r>
          </a:p>
          <a:p>
            <a:r>
              <a:rPr lang="en-US" sz="2400" dirty="0">
                <a:solidFill>
                  <a:schemeClr val="accent5">
                    <a:lumMod val="75000"/>
                  </a:schemeClr>
                </a:solidFill>
              </a:rPr>
              <a:t>Academic employment triggers payment of partial or full tuition/fees starting at 25%</a:t>
            </a:r>
          </a:p>
          <a:p>
            <a:r>
              <a:rPr lang="en-US" sz="2400" dirty="0">
                <a:solidFill>
                  <a:schemeClr val="accent5">
                    <a:lumMod val="75000"/>
                  </a:schemeClr>
                </a:solidFill>
              </a:rPr>
              <a:t>Is salaried and not hourly (</a:t>
            </a:r>
            <a:r>
              <a:rPr lang="en-US" sz="2400" b="1" dirty="0">
                <a:solidFill>
                  <a:schemeClr val="accent5">
                    <a:lumMod val="75000"/>
                  </a:schemeClr>
                </a:solidFill>
              </a:rPr>
              <a:t>no</a:t>
            </a:r>
            <a:r>
              <a:rPr lang="en-US" sz="2400" dirty="0">
                <a:solidFill>
                  <a:schemeClr val="accent5">
                    <a:lumMod val="75000"/>
                  </a:schemeClr>
                </a:solidFill>
              </a:rPr>
              <a:t> time card, you do not count your hours)</a:t>
            </a:r>
          </a:p>
          <a:p>
            <a:pPr lvl="1"/>
            <a:endParaRPr lang="en-US" sz="1600" dirty="0"/>
          </a:p>
        </p:txBody>
      </p:sp>
      <p:sp>
        <p:nvSpPr>
          <p:cNvPr id="4" name="Content Placeholder 3">
            <a:extLst>
              <a:ext uri="{FF2B5EF4-FFF2-40B4-BE49-F238E27FC236}">
                <a16:creationId xmlns:a16="http://schemas.microsoft.com/office/drawing/2014/main" id="{6DE83EC4-C562-9745-9845-89DE9D94C9B9}"/>
              </a:ext>
            </a:extLst>
          </p:cNvPr>
          <p:cNvSpPr>
            <a:spLocks noGrp="1"/>
          </p:cNvSpPr>
          <p:nvPr>
            <p:ph sz="half" idx="2"/>
          </p:nvPr>
        </p:nvSpPr>
        <p:spPr>
          <a:xfrm>
            <a:off x="6260377" y="166302"/>
            <a:ext cx="5102713" cy="6067796"/>
          </a:xfrm>
        </p:spPr>
        <p:txBody>
          <a:bodyPr>
            <a:noAutofit/>
          </a:bodyPr>
          <a:lstStyle/>
          <a:p>
            <a:pPr marL="0" indent="0">
              <a:buNone/>
            </a:pPr>
            <a:r>
              <a:rPr lang="en-US" sz="2400" dirty="0">
                <a:solidFill>
                  <a:schemeClr val="accent6">
                    <a:lumMod val="75000"/>
                  </a:schemeClr>
                </a:solidFill>
              </a:rPr>
              <a:t>Student Assistant</a:t>
            </a:r>
          </a:p>
          <a:p>
            <a:r>
              <a:rPr lang="en-US" sz="2400" dirty="0">
                <a:solidFill>
                  <a:schemeClr val="accent6">
                    <a:lumMod val="75000"/>
                  </a:schemeClr>
                </a:solidFill>
              </a:rPr>
              <a:t>Under supervision, perform duties ranging from unskilled to skilled</a:t>
            </a:r>
            <a:r>
              <a:rPr lang="mr-IN" sz="2400" dirty="0">
                <a:solidFill>
                  <a:schemeClr val="accent6">
                    <a:lumMod val="75000"/>
                  </a:schemeClr>
                </a:solidFill>
              </a:rPr>
              <a:t>…</a:t>
            </a:r>
            <a:r>
              <a:rPr lang="en-US" sz="2400" dirty="0">
                <a:solidFill>
                  <a:schemeClr val="accent6">
                    <a:lumMod val="75000"/>
                  </a:schemeClr>
                </a:solidFill>
              </a:rPr>
              <a:t>the work is unrelated to the educational objectives of the student’s degree program</a:t>
            </a:r>
          </a:p>
          <a:p>
            <a:r>
              <a:rPr lang="en-US" sz="2400" dirty="0">
                <a:solidFill>
                  <a:schemeClr val="accent6">
                    <a:lumMod val="75000"/>
                  </a:schemeClr>
                </a:solidFill>
              </a:rPr>
              <a:t>Is not considered academic employment</a:t>
            </a:r>
          </a:p>
          <a:p>
            <a:r>
              <a:rPr lang="en-US" sz="2400" dirty="0">
                <a:solidFill>
                  <a:schemeClr val="accent6">
                    <a:lumMod val="75000"/>
                  </a:schemeClr>
                </a:solidFill>
              </a:rPr>
              <a:t>Never contributes to tuition/fees</a:t>
            </a:r>
          </a:p>
          <a:p>
            <a:r>
              <a:rPr lang="en-US" sz="2400" dirty="0">
                <a:solidFill>
                  <a:schemeClr val="accent6">
                    <a:lumMod val="75000"/>
                  </a:schemeClr>
                </a:solidFill>
              </a:rPr>
              <a:t>Is hourly, requires a time card, is not dependent on FTE</a:t>
            </a:r>
          </a:p>
        </p:txBody>
      </p:sp>
      <p:sp>
        <p:nvSpPr>
          <p:cNvPr id="2" name="TextBox 1">
            <a:extLst>
              <a:ext uri="{FF2B5EF4-FFF2-40B4-BE49-F238E27FC236}">
                <a16:creationId xmlns:a16="http://schemas.microsoft.com/office/drawing/2014/main" id="{778A668A-AA41-B3A5-7415-675937B25D51}"/>
              </a:ext>
            </a:extLst>
          </p:cNvPr>
          <p:cNvSpPr txBox="1"/>
          <p:nvPr/>
        </p:nvSpPr>
        <p:spPr>
          <a:xfrm>
            <a:off x="6260377" y="5838959"/>
            <a:ext cx="4928423" cy="923330"/>
          </a:xfrm>
          <a:prstGeom prst="rect">
            <a:avLst/>
          </a:prstGeom>
          <a:noFill/>
        </p:spPr>
        <p:txBody>
          <a:bodyPr wrap="square" rtlCol="0">
            <a:spAutoFit/>
          </a:bodyPr>
          <a:lstStyle/>
          <a:p>
            <a:pPr algn="ctr"/>
            <a:r>
              <a:rPr lang="en-US" dirty="0"/>
              <a:t>Neither position is paid on the academic calendar – you work year around </a:t>
            </a:r>
          </a:p>
          <a:p>
            <a:pPr algn="ctr"/>
            <a:r>
              <a:rPr lang="en-US" dirty="0"/>
              <a:t>(e.g., during spring break, winter break).</a:t>
            </a:r>
          </a:p>
        </p:txBody>
      </p:sp>
    </p:spTree>
    <p:extLst>
      <p:ext uri="{BB962C8B-B14F-4D97-AF65-F5344CB8AC3E}">
        <p14:creationId xmlns:p14="http://schemas.microsoft.com/office/powerpoint/2010/main" val="424633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334" y="63591"/>
            <a:ext cx="7950984" cy="1081705"/>
          </a:xfrm>
        </p:spPr>
        <p:txBody>
          <a:bodyPr/>
          <a:lstStyle/>
          <a:p>
            <a:r>
              <a:rPr lang="en-US" dirty="0"/>
              <a:t>How much do I get paid?</a:t>
            </a:r>
          </a:p>
        </p:txBody>
      </p:sp>
      <p:sp>
        <p:nvSpPr>
          <p:cNvPr id="5" name="TextBox 4"/>
          <p:cNvSpPr txBox="1"/>
          <p:nvPr/>
        </p:nvSpPr>
        <p:spPr>
          <a:xfrm>
            <a:off x="1068634" y="5928649"/>
            <a:ext cx="10188669" cy="646331"/>
          </a:xfrm>
          <a:prstGeom prst="rect">
            <a:avLst/>
          </a:prstGeom>
          <a:noFill/>
        </p:spPr>
        <p:txBody>
          <a:bodyPr wrap="square" rtlCol="0">
            <a:spAutoFit/>
          </a:bodyPr>
          <a:lstStyle/>
          <a:p>
            <a:r>
              <a:rPr lang="en-US" dirty="0"/>
              <a:t>GSR/TA salaries are available at: </a:t>
            </a:r>
            <a:r>
              <a:rPr lang="en-US" dirty="0" err="1"/>
              <a:t>ap.ucsb.edu</a:t>
            </a:r>
            <a:r>
              <a:rPr lang="en-US" dirty="0"/>
              <a:t>/</a:t>
            </a:r>
            <a:r>
              <a:rPr lang="en-US" dirty="0" err="1"/>
              <a:t>compensation.and.benefits</a:t>
            </a:r>
            <a:r>
              <a:rPr lang="en-US" dirty="0"/>
              <a:t>/</a:t>
            </a:r>
            <a:r>
              <a:rPr lang="en-US" dirty="0" err="1"/>
              <a:t>ucsb.salary.scales</a:t>
            </a:r>
            <a:r>
              <a:rPr lang="en-US" dirty="0"/>
              <a:t>/</a:t>
            </a:r>
          </a:p>
          <a:p>
            <a:r>
              <a:rPr lang="en-US" dirty="0"/>
              <a:t>Student Assistant Guidelines are posted on the GGSE Resources Web Page</a:t>
            </a:r>
          </a:p>
        </p:txBody>
      </p:sp>
      <p:sp>
        <p:nvSpPr>
          <p:cNvPr id="22" name="TextBox 21">
            <a:extLst>
              <a:ext uri="{FF2B5EF4-FFF2-40B4-BE49-F238E27FC236}">
                <a16:creationId xmlns:a16="http://schemas.microsoft.com/office/drawing/2014/main" id="{6908D933-47AD-9F4A-9742-F1636AC6092D}"/>
              </a:ext>
            </a:extLst>
          </p:cNvPr>
          <p:cNvSpPr txBox="1"/>
          <p:nvPr/>
        </p:nvSpPr>
        <p:spPr>
          <a:xfrm>
            <a:off x="1761363" y="1926627"/>
            <a:ext cx="1261884" cy="369332"/>
          </a:xfrm>
          <a:prstGeom prst="rect">
            <a:avLst/>
          </a:prstGeom>
          <a:noFill/>
        </p:spPr>
        <p:txBody>
          <a:bodyPr wrap="none" rtlCol="0">
            <a:spAutoFit/>
          </a:bodyPr>
          <a:lstStyle/>
          <a:p>
            <a:r>
              <a:rPr lang="en-US" dirty="0">
                <a:solidFill>
                  <a:srgbClr val="0070C0"/>
                </a:solidFill>
              </a:rPr>
              <a:t>12 months</a:t>
            </a:r>
          </a:p>
        </p:txBody>
      </p:sp>
      <p:sp>
        <p:nvSpPr>
          <p:cNvPr id="23" name="TextBox 22">
            <a:extLst>
              <a:ext uri="{FF2B5EF4-FFF2-40B4-BE49-F238E27FC236}">
                <a16:creationId xmlns:a16="http://schemas.microsoft.com/office/drawing/2014/main" id="{F1AE4BB0-D06D-9640-8AA5-B18A13F964B7}"/>
              </a:ext>
            </a:extLst>
          </p:cNvPr>
          <p:cNvSpPr txBox="1"/>
          <p:nvPr/>
        </p:nvSpPr>
        <p:spPr>
          <a:xfrm>
            <a:off x="1646890" y="3429000"/>
            <a:ext cx="1133644" cy="369332"/>
          </a:xfrm>
          <a:prstGeom prst="rect">
            <a:avLst/>
          </a:prstGeom>
          <a:noFill/>
        </p:spPr>
        <p:txBody>
          <a:bodyPr wrap="none" rtlCol="0">
            <a:spAutoFit/>
          </a:bodyPr>
          <a:lstStyle/>
          <a:p>
            <a:r>
              <a:rPr lang="en-US" dirty="0">
                <a:solidFill>
                  <a:srgbClr val="0070C0"/>
                </a:solidFill>
              </a:rPr>
              <a:t>9 months</a:t>
            </a:r>
          </a:p>
        </p:txBody>
      </p:sp>
      <p:pic>
        <p:nvPicPr>
          <p:cNvPr id="6" name="Picture 5">
            <a:extLst>
              <a:ext uri="{FF2B5EF4-FFF2-40B4-BE49-F238E27FC236}">
                <a16:creationId xmlns:a16="http://schemas.microsoft.com/office/drawing/2014/main" id="{D7143435-AB04-00F3-B0C3-0EBB3A7D1F23}"/>
              </a:ext>
            </a:extLst>
          </p:cNvPr>
          <p:cNvPicPr>
            <a:picLocks noChangeAspect="1"/>
          </p:cNvPicPr>
          <p:nvPr/>
        </p:nvPicPr>
        <p:blipFill>
          <a:blip r:embed="rId3"/>
          <a:stretch>
            <a:fillRect/>
          </a:stretch>
        </p:blipFill>
        <p:spPr>
          <a:xfrm>
            <a:off x="1091592" y="761552"/>
            <a:ext cx="10162726" cy="1923597"/>
          </a:xfrm>
          <a:prstGeom prst="rect">
            <a:avLst/>
          </a:prstGeom>
        </p:spPr>
      </p:pic>
      <p:pic>
        <p:nvPicPr>
          <p:cNvPr id="8" name="Picture 7">
            <a:extLst>
              <a:ext uri="{FF2B5EF4-FFF2-40B4-BE49-F238E27FC236}">
                <a16:creationId xmlns:a16="http://schemas.microsoft.com/office/drawing/2014/main" id="{9AB6D4D7-94C4-A7EB-2CE1-C47E4376868C}"/>
              </a:ext>
            </a:extLst>
          </p:cNvPr>
          <p:cNvPicPr>
            <a:picLocks noChangeAspect="1"/>
          </p:cNvPicPr>
          <p:nvPr/>
        </p:nvPicPr>
        <p:blipFill>
          <a:blip r:embed="rId4"/>
          <a:stretch>
            <a:fillRect/>
          </a:stretch>
        </p:blipFill>
        <p:spPr>
          <a:xfrm>
            <a:off x="1091592" y="3001412"/>
            <a:ext cx="10162726" cy="1347354"/>
          </a:xfrm>
          <a:prstGeom prst="rect">
            <a:avLst/>
          </a:prstGeom>
        </p:spPr>
      </p:pic>
      <p:sp>
        <p:nvSpPr>
          <p:cNvPr id="20" name="TextBox 19">
            <a:extLst>
              <a:ext uri="{FF2B5EF4-FFF2-40B4-BE49-F238E27FC236}">
                <a16:creationId xmlns:a16="http://schemas.microsoft.com/office/drawing/2014/main" id="{CAD22559-B050-8649-AF7B-55950CEB4B50}"/>
              </a:ext>
            </a:extLst>
          </p:cNvPr>
          <p:cNvSpPr txBox="1"/>
          <p:nvPr/>
        </p:nvSpPr>
        <p:spPr>
          <a:xfrm>
            <a:off x="3303334" y="4079119"/>
            <a:ext cx="4866167" cy="307777"/>
          </a:xfrm>
          <a:prstGeom prst="rect">
            <a:avLst/>
          </a:prstGeom>
          <a:noFill/>
        </p:spPr>
        <p:txBody>
          <a:bodyPr wrap="square" rtlCol="0">
            <a:spAutoFit/>
          </a:bodyPr>
          <a:lstStyle/>
          <a:p>
            <a:r>
              <a:rPr lang="en-US" sz="1400" dirty="0">
                <a:solidFill>
                  <a:schemeClr val="bg1"/>
                </a:solidFill>
              </a:rPr>
              <a:t>=$66,666 for 12 months for comparison purposes</a:t>
            </a:r>
          </a:p>
        </p:txBody>
      </p:sp>
      <p:pic>
        <p:nvPicPr>
          <p:cNvPr id="12" name="Picture 11">
            <a:extLst>
              <a:ext uri="{FF2B5EF4-FFF2-40B4-BE49-F238E27FC236}">
                <a16:creationId xmlns:a16="http://schemas.microsoft.com/office/drawing/2014/main" id="{4CFBF3CB-E9CF-95FA-1F67-00E7701AD488}"/>
              </a:ext>
            </a:extLst>
          </p:cNvPr>
          <p:cNvPicPr>
            <a:picLocks noChangeAspect="1"/>
          </p:cNvPicPr>
          <p:nvPr/>
        </p:nvPicPr>
        <p:blipFill>
          <a:blip r:embed="rId5"/>
          <a:stretch>
            <a:fillRect/>
          </a:stretch>
        </p:blipFill>
        <p:spPr>
          <a:xfrm>
            <a:off x="1091591" y="4503785"/>
            <a:ext cx="10166261" cy="1276220"/>
          </a:xfrm>
          <a:prstGeom prst="rect">
            <a:avLst/>
          </a:prstGeom>
        </p:spPr>
      </p:pic>
      <p:sp>
        <p:nvSpPr>
          <p:cNvPr id="24" name="TextBox 23">
            <a:extLst>
              <a:ext uri="{FF2B5EF4-FFF2-40B4-BE49-F238E27FC236}">
                <a16:creationId xmlns:a16="http://schemas.microsoft.com/office/drawing/2014/main" id="{F569721F-1BC9-BE45-A3B8-2618AF66DEA2}"/>
              </a:ext>
            </a:extLst>
          </p:cNvPr>
          <p:cNvSpPr txBox="1"/>
          <p:nvPr/>
        </p:nvSpPr>
        <p:spPr>
          <a:xfrm>
            <a:off x="9525000" y="4721316"/>
            <a:ext cx="813043" cy="369332"/>
          </a:xfrm>
          <a:prstGeom prst="rect">
            <a:avLst/>
          </a:prstGeom>
          <a:noFill/>
        </p:spPr>
        <p:txBody>
          <a:bodyPr wrap="none" rtlCol="0">
            <a:spAutoFit/>
          </a:bodyPr>
          <a:lstStyle/>
          <a:p>
            <a:r>
              <a:rPr lang="en-US" dirty="0">
                <a:solidFill>
                  <a:srgbClr val="0070C0"/>
                </a:solidFill>
              </a:rPr>
              <a:t>hourly</a:t>
            </a:r>
          </a:p>
        </p:txBody>
      </p:sp>
    </p:spTree>
    <p:extLst>
      <p:ext uri="{BB962C8B-B14F-4D97-AF65-F5344CB8AC3E}">
        <p14:creationId xmlns:p14="http://schemas.microsoft.com/office/powerpoint/2010/main" val="42890091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{03A9B29E-141C-0C4D-BFCF-A7A59C9D8A82}tf16401378</Template>
  <TotalTime>12231</TotalTime>
  <Words>5055</Words>
  <Application>Microsoft Macintosh PowerPoint</Application>
  <PresentationFormat>Widescreen</PresentationFormat>
  <Paragraphs>409</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Mangal</vt:lpstr>
      <vt:lpstr>MS Shell Dlg 2</vt:lpstr>
      <vt:lpstr>Wingdings</vt:lpstr>
      <vt:lpstr>Wingdings 3</vt:lpstr>
      <vt:lpstr>Madison</vt:lpstr>
      <vt:lpstr>Graduate Student Funding   Fall 2023  </vt:lpstr>
      <vt:lpstr>Strategic Planning Goals 2020-2024</vt:lpstr>
      <vt:lpstr>Agenda</vt:lpstr>
      <vt:lpstr>How Does Employment Work?</vt:lpstr>
      <vt:lpstr>PowerPoint Presentation</vt:lpstr>
      <vt:lpstr>PowerPoint Presentation</vt:lpstr>
      <vt:lpstr>Hiring Process</vt:lpstr>
      <vt:lpstr>PowerPoint Presentation</vt:lpstr>
      <vt:lpstr>How much do I get paid?</vt:lpstr>
      <vt:lpstr>True Cost of a GSR: I make WHAT??!!!</vt:lpstr>
      <vt:lpstr>GSR Paid Personal Time Off</vt:lpstr>
      <vt:lpstr>GSR Time Cards</vt:lpstr>
      <vt:lpstr>Mandatory Trainings</vt:lpstr>
      <vt:lpstr>Combining Employment</vt:lpstr>
      <vt:lpstr>Student Assistant Time Cards</vt:lpstr>
      <vt:lpstr>Time Cards</vt:lpstr>
      <vt:lpstr>Deadlines for Employment</vt:lpstr>
      <vt:lpstr>Research Grants and getting a GSR    </vt:lpstr>
      <vt:lpstr>PowerPoint Presentation</vt:lpstr>
      <vt:lpstr>Block Grants and TAships</vt:lpstr>
      <vt:lpstr>Block Grants</vt:lpstr>
      <vt:lpstr>CCSP-Specific Information</vt:lpstr>
      <vt:lpstr>GradPost Funding Forecast</vt:lpstr>
      <vt:lpstr>Central Campus Fellowship</vt:lpstr>
      <vt:lpstr>Central Campus Fellowship: Continuing  </vt:lpstr>
      <vt:lpstr>Travel Grants: UCSB Campus </vt:lpstr>
      <vt:lpstr>Travel Grants: GGSE Dean’s Travel Grant </vt:lpstr>
      <vt:lpstr>Travel Grants: Your Department</vt:lpstr>
      <vt:lpstr>Tuition Coverage: TA outside GGSE </vt:lpstr>
      <vt:lpstr>Graduate Student Association https://gsa.ucsb.edu/funding</vt:lpstr>
      <vt:lpstr>Emergency Funding</vt:lpstr>
      <vt:lpstr>Writing Workshops and Assistance </vt:lpstr>
      <vt:lpstr>  For future questions ask:  Your faculty advisor Your graduate advisor Your department or fellowship chair Departmental staff Associate Deans We are here to help!</vt:lpstr>
      <vt:lpstr>Q&amp;A</vt:lpstr>
      <vt:lpstr>Q&amp;A</vt:lpstr>
      <vt:lpstr>Q&amp;A</vt:lpstr>
      <vt:lpstr>ED-Specific Information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Funding Workshop 101: Employment Demystified Presented by   </dc:title>
  <dc:creator>Dr. Sharkey</dc:creator>
  <cp:lastModifiedBy>Microsoft Office User</cp:lastModifiedBy>
  <cp:revision>90</cp:revision>
  <cp:lastPrinted>2022-10-13T20:52:11Z</cp:lastPrinted>
  <dcterms:created xsi:type="dcterms:W3CDTF">2019-12-04T21:42:36Z</dcterms:created>
  <dcterms:modified xsi:type="dcterms:W3CDTF">2024-04-17T00:07:58Z</dcterms:modified>
</cp:coreProperties>
</file>